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7" r:id="rId2"/>
    <p:sldId id="398" r:id="rId3"/>
    <p:sldId id="260" r:id="rId4"/>
    <p:sldId id="261" r:id="rId5"/>
    <p:sldId id="264" r:id="rId6"/>
    <p:sldId id="266" r:id="rId7"/>
    <p:sldId id="271" r:id="rId8"/>
    <p:sldId id="272" r:id="rId9"/>
    <p:sldId id="274" r:id="rId10"/>
    <p:sldId id="273" r:id="rId11"/>
    <p:sldId id="276" r:id="rId12"/>
    <p:sldId id="277" r:id="rId13"/>
    <p:sldId id="278" r:id="rId14"/>
    <p:sldId id="280" r:id="rId15"/>
    <p:sldId id="262" r:id="rId16"/>
    <p:sldId id="281" r:id="rId17"/>
    <p:sldId id="288" r:id="rId18"/>
    <p:sldId id="290" r:id="rId19"/>
    <p:sldId id="397" r:id="rId20"/>
    <p:sldId id="295" r:id="rId21"/>
    <p:sldId id="399" r:id="rId22"/>
    <p:sldId id="337" r:id="rId23"/>
    <p:sldId id="289" r:id="rId24"/>
    <p:sldId id="318" r:id="rId25"/>
    <p:sldId id="402" r:id="rId26"/>
    <p:sldId id="401" r:id="rId27"/>
    <p:sldId id="403" r:id="rId28"/>
    <p:sldId id="404" r:id="rId29"/>
    <p:sldId id="405" r:id="rId30"/>
    <p:sldId id="406" r:id="rId31"/>
    <p:sldId id="407" r:id="rId32"/>
    <p:sldId id="408" r:id="rId33"/>
    <p:sldId id="411" r:id="rId34"/>
    <p:sldId id="412" r:id="rId35"/>
    <p:sldId id="413" r:id="rId36"/>
    <p:sldId id="414" r:id="rId37"/>
    <p:sldId id="409" r:id="rId38"/>
    <p:sldId id="410"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167B"/>
    <a:srgbClr val="2C177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EC28ACC-70A1-7041-9B04-39381E884233}" v="43" dt="2025-09-22T15:25:20.1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735"/>
    <p:restoredTop sz="94444"/>
  </p:normalViewPr>
  <p:slideViewPr>
    <p:cSldViewPr>
      <p:cViewPr varScale="1">
        <p:scale>
          <a:sx n="107" d="100"/>
          <a:sy n="107" d="100"/>
        </p:scale>
        <p:origin x="1064" y="16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n Wang" userId="7fb926a6-b4bf-4a0f-84cd-2ab3e0661ae4" providerId="ADAL" clId="{04741903-3C94-5809-ACA5-A732D9F1B22E}"/>
    <pc:docChg chg="undo custSel addSld modSld">
      <pc:chgData name="Jun Wang" userId="7fb926a6-b4bf-4a0f-84cd-2ab3e0661ae4" providerId="ADAL" clId="{04741903-3C94-5809-ACA5-A732D9F1B22E}" dt="2025-09-22T15:31:53.343" v="993" actId="20577"/>
      <pc:docMkLst>
        <pc:docMk/>
      </pc:docMkLst>
      <pc:sldChg chg="modSp mod">
        <pc:chgData name="Jun Wang" userId="7fb926a6-b4bf-4a0f-84cd-2ab3e0661ae4" providerId="ADAL" clId="{04741903-3C94-5809-ACA5-A732D9F1B22E}" dt="2025-09-22T15:30:41.878" v="977" actId="1076"/>
        <pc:sldMkLst>
          <pc:docMk/>
          <pc:sldMk cId="0" sldId="257"/>
        </pc:sldMkLst>
        <pc:spChg chg="mod">
          <ac:chgData name="Jun Wang" userId="7fb926a6-b4bf-4a0f-84cd-2ab3e0661ae4" providerId="ADAL" clId="{04741903-3C94-5809-ACA5-A732D9F1B22E}" dt="2025-09-22T15:30:36.741" v="976" actId="20577"/>
          <ac:spMkLst>
            <pc:docMk/>
            <pc:sldMk cId="0" sldId="257"/>
            <ac:spMk id="7173" creationId="{00000000-0000-0000-0000-000000000000}"/>
          </ac:spMkLst>
        </pc:spChg>
        <pc:picChg chg="mod">
          <ac:chgData name="Jun Wang" userId="7fb926a6-b4bf-4a0f-84cd-2ab3e0661ae4" providerId="ADAL" clId="{04741903-3C94-5809-ACA5-A732D9F1B22E}" dt="2025-09-22T15:30:41.878" v="977" actId="1076"/>
          <ac:picMkLst>
            <pc:docMk/>
            <pc:sldMk cId="0" sldId="257"/>
            <ac:picMk id="6" creationId="{8AFD8FD0-F270-6249-81F8-FE877CC047D7}"/>
          </ac:picMkLst>
        </pc:picChg>
      </pc:sldChg>
      <pc:sldChg chg="addSp delSp modSp mod">
        <pc:chgData name="Jun Wang" userId="7fb926a6-b4bf-4a0f-84cd-2ab3e0661ae4" providerId="ADAL" clId="{04741903-3C94-5809-ACA5-A732D9F1B22E}" dt="2025-09-22T14:46:13.804" v="6" actId="1036"/>
        <pc:sldMkLst>
          <pc:docMk/>
          <pc:sldMk cId="3180640251" sldId="290"/>
        </pc:sldMkLst>
        <pc:picChg chg="del">
          <ac:chgData name="Jun Wang" userId="7fb926a6-b4bf-4a0f-84cd-2ab3e0661ae4" providerId="ADAL" clId="{04741903-3C94-5809-ACA5-A732D9F1B22E}" dt="2025-09-22T14:45:58.936" v="0" actId="478"/>
          <ac:picMkLst>
            <pc:docMk/>
            <pc:sldMk cId="3180640251" sldId="290"/>
            <ac:picMk id="3" creationId="{990A4C28-1932-CC4B-BE15-E4517986BE5B}"/>
          </ac:picMkLst>
        </pc:picChg>
        <pc:picChg chg="add mod">
          <ac:chgData name="Jun Wang" userId="7fb926a6-b4bf-4a0f-84cd-2ab3e0661ae4" providerId="ADAL" clId="{04741903-3C94-5809-ACA5-A732D9F1B22E}" dt="2025-09-22T14:46:13.804" v="6" actId="1036"/>
          <ac:picMkLst>
            <pc:docMk/>
            <pc:sldMk cId="3180640251" sldId="290"/>
            <ac:picMk id="4" creationId="{7176216C-D159-2E72-A278-FD462A32910B}"/>
          </ac:picMkLst>
        </pc:picChg>
      </pc:sldChg>
      <pc:sldChg chg="modSp mod">
        <pc:chgData name="Jun Wang" userId="7fb926a6-b4bf-4a0f-84cd-2ab3e0661ae4" providerId="ADAL" clId="{04741903-3C94-5809-ACA5-A732D9F1B22E}" dt="2025-09-22T14:58:58.091" v="14" actId="27636"/>
        <pc:sldMkLst>
          <pc:docMk/>
          <pc:sldMk cId="4243922533" sldId="410"/>
        </pc:sldMkLst>
        <pc:spChg chg="mod">
          <ac:chgData name="Jun Wang" userId="7fb926a6-b4bf-4a0f-84cd-2ab3e0661ae4" providerId="ADAL" clId="{04741903-3C94-5809-ACA5-A732D9F1B22E}" dt="2025-09-22T14:58:58.091" v="14" actId="27636"/>
          <ac:spMkLst>
            <pc:docMk/>
            <pc:sldMk cId="4243922533" sldId="410"/>
            <ac:spMk id="3" creationId="{3055E86B-38E1-2D49-9C27-3C047DC23E81}"/>
          </ac:spMkLst>
        </pc:spChg>
      </pc:sldChg>
      <pc:sldChg chg="addSp delSp modSp new mod modAnim">
        <pc:chgData name="Jun Wang" userId="7fb926a6-b4bf-4a0f-84cd-2ab3e0661ae4" providerId="ADAL" clId="{04741903-3C94-5809-ACA5-A732D9F1B22E}" dt="2025-09-22T15:20:15.767" v="399" actId="1035"/>
        <pc:sldMkLst>
          <pc:docMk/>
          <pc:sldMk cId="1148860333" sldId="411"/>
        </pc:sldMkLst>
        <pc:spChg chg="mod">
          <ac:chgData name="Jun Wang" userId="7fb926a6-b4bf-4a0f-84cd-2ab3e0661ae4" providerId="ADAL" clId="{04741903-3C94-5809-ACA5-A732D9F1B22E}" dt="2025-09-22T15:03:27.921" v="60" actId="20577"/>
          <ac:spMkLst>
            <pc:docMk/>
            <pc:sldMk cId="1148860333" sldId="411"/>
            <ac:spMk id="2" creationId="{37E97C99-049F-EED7-AE9D-708925E8D712}"/>
          </ac:spMkLst>
        </pc:spChg>
        <pc:spChg chg="del">
          <ac:chgData name="Jun Wang" userId="7fb926a6-b4bf-4a0f-84cd-2ab3e0661ae4" providerId="ADAL" clId="{04741903-3C94-5809-ACA5-A732D9F1B22E}" dt="2025-09-22T15:01:20.632" v="20" actId="478"/>
          <ac:spMkLst>
            <pc:docMk/>
            <pc:sldMk cId="1148860333" sldId="411"/>
            <ac:spMk id="3" creationId="{04DAD3B4-B2BB-C6B8-D2ED-C3529E53550E}"/>
          </ac:spMkLst>
        </pc:spChg>
        <pc:spChg chg="add mod">
          <ac:chgData name="Jun Wang" userId="7fb926a6-b4bf-4a0f-84cd-2ab3e0661ae4" providerId="ADAL" clId="{04741903-3C94-5809-ACA5-A732D9F1B22E}" dt="2025-09-22T15:02:14.255" v="52" actId="20577"/>
          <ac:spMkLst>
            <pc:docMk/>
            <pc:sldMk cId="1148860333" sldId="411"/>
            <ac:spMk id="5" creationId="{FAFB209E-E7C9-50DA-EEED-31775507AC41}"/>
          </ac:spMkLst>
        </pc:spChg>
        <pc:picChg chg="add mod">
          <ac:chgData name="Jun Wang" userId="7fb926a6-b4bf-4a0f-84cd-2ab3e0661ae4" providerId="ADAL" clId="{04741903-3C94-5809-ACA5-A732D9F1B22E}" dt="2025-09-22T15:20:15.767" v="399" actId="1035"/>
          <ac:picMkLst>
            <pc:docMk/>
            <pc:sldMk cId="1148860333" sldId="411"/>
            <ac:picMk id="4" creationId="{3F85EC71-578B-410F-CB7D-F04509BC5713}"/>
          </ac:picMkLst>
        </pc:picChg>
      </pc:sldChg>
      <pc:sldChg chg="addSp delSp modSp new mod">
        <pc:chgData name="Jun Wang" userId="7fb926a6-b4bf-4a0f-84cd-2ab3e0661ae4" providerId="ADAL" clId="{04741903-3C94-5809-ACA5-A732D9F1B22E}" dt="2025-09-22T15:31:53.343" v="993" actId="20577"/>
        <pc:sldMkLst>
          <pc:docMk/>
          <pc:sldMk cId="1726422790" sldId="412"/>
        </pc:sldMkLst>
        <pc:spChg chg="mod">
          <ac:chgData name="Jun Wang" userId="7fb926a6-b4bf-4a0f-84cd-2ab3e0661ae4" providerId="ADAL" clId="{04741903-3C94-5809-ACA5-A732D9F1B22E}" dt="2025-09-22T15:11:48.500" v="75" actId="20577"/>
          <ac:spMkLst>
            <pc:docMk/>
            <pc:sldMk cId="1726422790" sldId="412"/>
            <ac:spMk id="2" creationId="{31AC7FE4-7F60-25B9-5D9C-5D21B71543C6}"/>
          </ac:spMkLst>
        </pc:spChg>
        <pc:spChg chg="del">
          <ac:chgData name="Jun Wang" userId="7fb926a6-b4bf-4a0f-84cd-2ab3e0661ae4" providerId="ADAL" clId="{04741903-3C94-5809-ACA5-A732D9F1B22E}" dt="2025-09-22T15:10:13.758" v="62" actId="478"/>
          <ac:spMkLst>
            <pc:docMk/>
            <pc:sldMk cId="1726422790" sldId="412"/>
            <ac:spMk id="3" creationId="{D28EB011-3297-FB4A-9DA8-1F7E7ACC7ABE}"/>
          </ac:spMkLst>
        </pc:spChg>
        <pc:spChg chg="add mod">
          <ac:chgData name="Jun Wang" userId="7fb926a6-b4bf-4a0f-84cd-2ab3e0661ae4" providerId="ADAL" clId="{04741903-3C94-5809-ACA5-A732D9F1B22E}" dt="2025-09-22T15:31:53.343" v="993" actId="20577"/>
          <ac:spMkLst>
            <pc:docMk/>
            <pc:sldMk cId="1726422790" sldId="412"/>
            <ac:spMk id="5" creationId="{E7AA50E5-C07B-2E64-C185-754427B27576}"/>
          </ac:spMkLst>
        </pc:spChg>
        <pc:picChg chg="add mod">
          <ac:chgData name="Jun Wang" userId="7fb926a6-b4bf-4a0f-84cd-2ab3e0661ae4" providerId="ADAL" clId="{04741903-3C94-5809-ACA5-A732D9F1B22E}" dt="2025-09-22T15:11:54.195" v="77" actId="14100"/>
          <ac:picMkLst>
            <pc:docMk/>
            <pc:sldMk cId="1726422790" sldId="412"/>
            <ac:picMk id="4" creationId="{08A8F34A-CF07-43E6-FD0C-96EABB1673D0}"/>
          </ac:picMkLst>
        </pc:picChg>
      </pc:sldChg>
      <pc:sldChg chg="addSp delSp modSp new mod">
        <pc:chgData name="Jun Wang" userId="7fb926a6-b4bf-4a0f-84cd-2ab3e0661ae4" providerId="ADAL" clId="{04741903-3C94-5809-ACA5-A732D9F1B22E}" dt="2025-09-22T15:20:02.608" v="394" actId="20577"/>
        <pc:sldMkLst>
          <pc:docMk/>
          <pc:sldMk cId="2253638588" sldId="413"/>
        </pc:sldMkLst>
        <pc:spChg chg="mod">
          <ac:chgData name="Jun Wang" userId="7fb926a6-b4bf-4a0f-84cd-2ab3e0661ae4" providerId="ADAL" clId="{04741903-3C94-5809-ACA5-A732D9F1B22E}" dt="2025-09-22T15:17:44.030" v="254" actId="20577"/>
          <ac:spMkLst>
            <pc:docMk/>
            <pc:sldMk cId="2253638588" sldId="413"/>
            <ac:spMk id="2" creationId="{21BA7361-107C-BFEA-E16A-0908602A161E}"/>
          </ac:spMkLst>
        </pc:spChg>
        <pc:spChg chg="del">
          <ac:chgData name="Jun Wang" userId="7fb926a6-b4bf-4a0f-84cd-2ab3e0661ae4" providerId="ADAL" clId="{04741903-3C94-5809-ACA5-A732D9F1B22E}" dt="2025-09-22T15:15:07.164" v="199" actId="478"/>
          <ac:spMkLst>
            <pc:docMk/>
            <pc:sldMk cId="2253638588" sldId="413"/>
            <ac:spMk id="3" creationId="{2D1BA9D3-4C8F-C53D-85DA-9BBA688E2174}"/>
          </ac:spMkLst>
        </pc:spChg>
        <pc:spChg chg="add mod">
          <ac:chgData name="Jun Wang" userId="7fb926a6-b4bf-4a0f-84cd-2ab3e0661ae4" providerId="ADAL" clId="{04741903-3C94-5809-ACA5-A732D9F1B22E}" dt="2025-09-22T15:20:02.608" v="394" actId="20577"/>
          <ac:spMkLst>
            <pc:docMk/>
            <pc:sldMk cId="2253638588" sldId="413"/>
            <ac:spMk id="5" creationId="{F4410803-B22A-1D61-5B35-1FED06D1A6F6}"/>
          </ac:spMkLst>
        </pc:spChg>
        <pc:picChg chg="add mod">
          <ac:chgData name="Jun Wang" userId="7fb926a6-b4bf-4a0f-84cd-2ab3e0661ae4" providerId="ADAL" clId="{04741903-3C94-5809-ACA5-A732D9F1B22E}" dt="2025-09-22T15:17:49.767" v="256" actId="1076"/>
          <ac:picMkLst>
            <pc:docMk/>
            <pc:sldMk cId="2253638588" sldId="413"/>
            <ac:picMk id="4" creationId="{9369165F-57B7-8F6B-28A3-12327F509FBD}"/>
          </ac:picMkLst>
        </pc:picChg>
      </pc:sldChg>
      <pc:sldChg chg="addSp delSp modSp new mod">
        <pc:chgData name="Jun Wang" userId="7fb926a6-b4bf-4a0f-84cd-2ab3e0661ae4" providerId="ADAL" clId="{04741903-3C94-5809-ACA5-A732D9F1B22E}" dt="2025-09-22T15:30:06.006" v="958" actId="20577"/>
        <pc:sldMkLst>
          <pc:docMk/>
          <pc:sldMk cId="3317140743" sldId="414"/>
        </pc:sldMkLst>
        <pc:spChg chg="mod">
          <ac:chgData name="Jun Wang" userId="7fb926a6-b4bf-4a0f-84cd-2ab3e0661ae4" providerId="ADAL" clId="{04741903-3C94-5809-ACA5-A732D9F1B22E}" dt="2025-09-22T15:24:59.087" v="516" actId="20577"/>
          <ac:spMkLst>
            <pc:docMk/>
            <pc:sldMk cId="3317140743" sldId="414"/>
            <ac:spMk id="2" creationId="{61B9F229-357E-2CC9-3102-33091659ADE4}"/>
          </ac:spMkLst>
        </pc:spChg>
        <pc:spChg chg="del">
          <ac:chgData name="Jun Wang" userId="7fb926a6-b4bf-4a0f-84cd-2ab3e0661ae4" providerId="ADAL" clId="{04741903-3C94-5809-ACA5-A732D9F1B22E}" dt="2025-09-22T15:22:05.399" v="400" actId="478"/>
          <ac:spMkLst>
            <pc:docMk/>
            <pc:sldMk cId="3317140743" sldId="414"/>
            <ac:spMk id="3" creationId="{C13AFDD8-4B9A-9466-6F8D-15D7C897486F}"/>
          </ac:spMkLst>
        </pc:spChg>
        <pc:spChg chg="add mod">
          <ac:chgData name="Jun Wang" userId="7fb926a6-b4bf-4a0f-84cd-2ab3e0661ae4" providerId="ADAL" clId="{04741903-3C94-5809-ACA5-A732D9F1B22E}" dt="2025-09-22T15:30:06.006" v="958" actId="20577"/>
          <ac:spMkLst>
            <pc:docMk/>
            <pc:sldMk cId="3317140743" sldId="414"/>
            <ac:spMk id="7" creationId="{695A7797-1168-5F2A-57AA-6FDBDEA35904}"/>
          </ac:spMkLst>
        </pc:spChg>
        <pc:picChg chg="add mod">
          <ac:chgData name="Jun Wang" userId="7fb926a6-b4bf-4a0f-84cd-2ab3e0661ae4" providerId="ADAL" clId="{04741903-3C94-5809-ACA5-A732D9F1B22E}" dt="2025-09-22T15:23:56.420" v="420" actId="14100"/>
          <ac:picMkLst>
            <pc:docMk/>
            <pc:sldMk cId="3317140743" sldId="414"/>
            <ac:picMk id="4" creationId="{ECF89E4E-5668-399E-6DB3-4ED9DFF15B41}"/>
          </ac:picMkLst>
        </pc:picChg>
        <pc:picChg chg="add mod">
          <ac:chgData name="Jun Wang" userId="7fb926a6-b4bf-4a0f-84cd-2ab3e0661ae4" providerId="ADAL" clId="{04741903-3C94-5809-ACA5-A732D9F1B22E}" dt="2025-09-22T15:24:18.071" v="427" actId="1037"/>
          <ac:picMkLst>
            <pc:docMk/>
            <pc:sldMk cId="3317140743" sldId="414"/>
            <ac:picMk id="5" creationId="{B3E8FAE0-8F9F-953F-CA77-F86E540240F5}"/>
          </ac:picMkLst>
        </pc:picChg>
        <pc:picChg chg="add mod">
          <ac:chgData name="Jun Wang" userId="7fb926a6-b4bf-4a0f-84cd-2ab3e0661ae4" providerId="ADAL" clId="{04741903-3C94-5809-ACA5-A732D9F1B22E}" dt="2025-09-22T15:24:12.617" v="424" actId="1076"/>
          <ac:picMkLst>
            <pc:docMk/>
            <pc:sldMk cId="3317140743" sldId="414"/>
            <ac:picMk id="6" creationId="{8DFF261B-52EE-14BE-02CB-F77C0DCC6B9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45D6DD7-C9B4-4709-914E-9992EA3C6671}" type="datetimeFigureOut">
              <a:rPr lang="en-GB" smtClean="0"/>
              <a:pPr/>
              <a:t>23/09/2025</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E27726A-4394-4C66-A070-D1C30152D4DA}" type="slidenum">
              <a:rPr lang="en-GB" smtClean="0"/>
              <a:pPr/>
              <a:t>‹#›</a:t>
            </a:fld>
            <a:endParaRPr lang="en-GB"/>
          </a:p>
        </p:txBody>
      </p:sp>
    </p:spTree>
    <p:extLst>
      <p:ext uri="{BB962C8B-B14F-4D97-AF65-F5344CB8AC3E}">
        <p14:creationId xmlns:p14="http://schemas.microsoft.com/office/powerpoint/2010/main" val="3877318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F1F05A9E-DE82-40BA-9860-11CE6CCCB3A6}" type="slidenum">
              <a:rPr lang="en-GB" smtClean="0">
                <a:latin typeface="Arial" charset="0"/>
              </a:rPr>
              <a:pPr/>
              <a:t>1</a:t>
            </a:fld>
            <a:endParaRPr lang="en-GB">
              <a:latin typeface="Arial" charset="0"/>
            </a:endParaRPr>
          </a:p>
        </p:txBody>
      </p:sp>
      <p:sp>
        <p:nvSpPr>
          <p:cNvPr id="21507" name="Rectangle 2"/>
          <p:cNvSpPr>
            <a:spLocks noGrp="1" noRot="1" noChangeAspect="1" noChangeArrowheads="1" noTextEdit="1"/>
          </p:cNvSpPr>
          <p:nvPr>
            <p:ph type="sldImg"/>
          </p:nvPr>
        </p:nvSpPr>
        <p:spPr>
          <a:xfrm>
            <a:off x="1143000" y="685800"/>
            <a:ext cx="4572000" cy="3429000"/>
          </a:xfrm>
          <a:ln/>
        </p:spPr>
      </p:sp>
      <p:sp>
        <p:nvSpPr>
          <p:cNvPr id="21508" name="Rectangle 3"/>
          <p:cNvSpPr>
            <a:spLocks noGrp="1" noChangeArrowheads="1"/>
          </p:cNvSpPr>
          <p:nvPr>
            <p:ph type="body" idx="1"/>
          </p:nvPr>
        </p:nvSpPr>
        <p:spPr>
          <a:noFill/>
          <a:ln/>
        </p:spPr>
        <p:txBody>
          <a:bodyPr/>
          <a:lstStyle/>
          <a:p>
            <a:pPr eaLnBrk="1" hangingPunct="1"/>
            <a:endParaRPr lang="en-US">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dirty="0"/>
          </a:p>
          <a:p>
            <a:r>
              <a:rPr lang="en-US" dirty="0"/>
              <a:t>1. LncRNAs are defined as ncRNAs  that are greater than 200nt in length.</a:t>
            </a:r>
          </a:p>
          <a:p>
            <a:pPr marL="0" indent="0">
              <a:buNone/>
            </a:pPr>
            <a:endParaRPr lang="en-US" dirty="0"/>
          </a:p>
          <a:p>
            <a:r>
              <a:rPr lang="en-US" dirty="0"/>
              <a:t>2. They comprise majority of non-coding genome,  with over 16,000 lncRNAs identified in human genome.</a:t>
            </a:r>
          </a:p>
          <a:p>
            <a:endParaRPr lang="en-US" dirty="0"/>
          </a:p>
          <a:p>
            <a:endParaRPr lang="en-US" dirty="0"/>
          </a:p>
          <a:p>
            <a:r>
              <a:rPr lang="en-US" b="1" dirty="0"/>
              <a:t>Properties</a:t>
            </a:r>
          </a:p>
          <a:p>
            <a:r>
              <a:rPr lang="en-US" dirty="0"/>
              <a:t>3. Some properties of these lncRNAs are, they have conserved sequences </a:t>
            </a:r>
          </a:p>
          <a:p>
            <a:endParaRPr lang="en-US" dirty="0"/>
          </a:p>
          <a:p>
            <a:r>
              <a:rPr lang="en-US" dirty="0"/>
              <a:t>4. They also exhibit tissue-restricted, developmental-  and temporal-specific expression patterns</a:t>
            </a:r>
          </a:p>
          <a:p>
            <a:endParaRPr lang="en-US" dirty="0"/>
          </a:p>
          <a:p>
            <a:pPr marL="228600" indent="-228600">
              <a:buAutoNum type="arabicPeriod" startAt="5"/>
            </a:pPr>
            <a:r>
              <a:rPr lang="en-US" dirty="0"/>
              <a:t>LncRNAs are lowly expressed when compared to protein coding genes</a:t>
            </a:r>
          </a:p>
          <a:p>
            <a:pPr marL="228600" indent="-228600">
              <a:buAutoNum type="arabicPeriod" startAt="5"/>
            </a:pPr>
            <a:endParaRPr lang="en-US" dirty="0"/>
          </a:p>
          <a:p>
            <a:endParaRPr lang="en-US" b="1" dirty="0"/>
          </a:p>
          <a:p>
            <a:r>
              <a:rPr lang="en-US" b="1" dirty="0"/>
              <a:t>Function</a:t>
            </a:r>
          </a:p>
          <a:p>
            <a:r>
              <a:rPr lang="en-US" dirty="0"/>
              <a:t>6. In terms of function, lncRNAs can function via DNA, RNA and protein interactions to affect gene regulation &amp; chromatin dynamics</a:t>
            </a:r>
          </a:p>
          <a:p>
            <a:endParaRPr lang="en-US" dirty="0"/>
          </a:p>
          <a:p>
            <a:r>
              <a:rPr lang="en-US" dirty="0"/>
              <a:t>7. Can be functional classified as bidirectional, intronic, intergenic, enhancer, genic, intronic, promoter associated, intergenic and NATs</a:t>
            </a:r>
          </a:p>
          <a:p>
            <a:endParaRPr lang="en-US" dirty="0"/>
          </a:p>
          <a:p>
            <a:r>
              <a:rPr lang="en-US" dirty="0"/>
              <a:t>8. LncRNAs are implicated in vital biological processes such as development, differentiation, immunity and diseases such as cancer.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9. However, their biological function of lncRNAs is still poorly understood.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 Increasing work is underway to </a:t>
            </a:r>
            <a:r>
              <a:rPr lang="en-US" dirty="0" err="1"/>
              <a:t>characterise</a:t>
            </a:r>
            <a:r>
              <a:rPr lang="en-US" dirty="0"/>
              <a:t> lncRNAs in various cancers and we sought to do this in the HGS.</a:t>
            </a:r>
          </a:p>
          <a:p>
            <a:endParaRPr lang="en-US" dirty="0"/>
          </a:p>
          <a:p>
            <a:endParaRPr lang="en-US" sz="1200" b="0" i="0" u="none" strike="noStrike" kern="1200" dirty="0">
              <a:solidFill>
                <a:schemeClr val="tx1"/>
              </a:solidFill>
              <a:effectLst/>
              <a:latin typeface="+mn-lt"/>
              <a:ea typeface="+mn-ea"/>
              <a:cs typeface="+mn-cs"/>
            </a:endParaRPr>
          </a:p>
          <a:p>
            <a:endParaRPr lang="en-GB" sz="1200" b="0" i="0" u="none" strike="noStrike" kern="1200" dirty="0">
              <a:solidFill>
                <a:schemeClr val="tx1"/>
              </a:solidFill>
              <a:effectLst/>
              <a:latin typeface="+mn-lt"/>
              <a:ea typeface="+mn-ea"/>
              <a:cs typeface="+mn-cs"/>
            </a:endParaRPr>
          </a:p>
          <a:p>
            <a:endParaRPr lang="en-GB" sz="1200" b="0" i="0" u="none" strike="noStrike" kern="1200" dirty="0">
              <a:solidFill>
                <a:schemeClr val="tx1"/>
              </a:solidFill>
              <a:effectLst/>
              <a:latin typeface="+mn-lt"/>
              <a:ea typeface="+mn-ea"/>
              <a:cs typeface="+mn-cs"/>
            </a:endParaRPr>
          </a:p>
          <a:p>
            <a:r>
              <a:rPr lang="en-GB" sz="1200" b="0" i="0" u="none" strike="noStrike" kern="1200" dirty="0" err="1">
                <a:solidFill>
                  <a:schemeClr val="tx1"/>
                </a:solidFill>
                <a:effectLst/>
                <a:latin typeface="+mn-lt"/>
                <a:ea typeface="+mn-ea"/>
                <a:cs typeface="+mn-cs"/>
              </a:rPr>
              <a:t>Atianand</a:t>
            </a:r>
            <a:r>
              <a:rPr lang="en-GB" sz="1200" b="0" i="0" u="none" strike="noStrike" kern="1200" dirty="0">
                <a:solidFill>
                  <a:schemeClr val="tx1"/>
                </a:solidFill>
                <a:effectLst/>
                <a:latin typeface="+mn-lt"/>
                <a:ea typeface="+mn-ea"/>
                <a:cs typeface="+mn-cs"/>
              </a:rPr>
              <a:t>, M.K., Caffrey, D.R. and Fitzgerald, K.A., 2017. Immunobiology of long noncoding RNAs. </a:t>
            </a:r>
            <a:r>
              <a:rPr lang="en-GB" sz="1200" b="0" i="1" u="none" strike="noStrike" kern="1200" dirty="0">
                <a:solidFill>
                  <a:schemeClr val="tx1"/>
                </a:solidFill>
                <a:effectLst/>
                <a:latin typeface="+mn-lt"/>
                <a:ea typeface="+mn-ea"/>
                <a:cs typeface="+mn-cs"/>
              </a:rPr>
              <a:t>Annual review of immunology</a:t>
            </a:r>
            <a:r>
              <a:rPr lang="en-GB" sz="1200" b="0" i="0" u="none" strike="noStrike" kern="1200" dirty="0">
                <a:solidFill>
                  <a:schemeClr val="tx1"/>
                </a:solidFill>
                <a:effectLst/>
                <a:latin typeface="+mn-lt"/>
                <a:ea typeface="+mn-ea"/>
                <a:cs typeface="+mn-cs"/>
              </a:rPr>
              <a:t>, </a:t>
            </a:r>
            <a:r>
              <a:rPr lang="en-GB" sz="1200" b="0" i="1" u="none" strike="noStrike" kern="1200" dirty="0">
                <a:solidFill>
                  <a:schemeClr val="tx1"/>
                </a:solidFill>
                <a:effectLst/>
                <a:latin typeface="+mn-lt"/>
                <a:ea typeface="+mn-ea"/>
                <a:cs typeface="+mn-cs"/>
              </a:rPr>
              <a:t>35</a:t>
            </a:r>
            <a:r>
              <a:rPr lang="en-GB" sz="1200" b="0" i="0" u="none" strike="noStrike" kern="1200" dirty="0">
                <a:solidFill>
                  <a:schemeClr val="tx1"/>
                </a:solidFill>
                <a:effectLst/>
                <a:latin typeface="+mn-lt"/>
                <a:ea typeface="+mn-ea"/>
                <a:cs typeface="+mn-cs"/>
              </a:rPr>
              <a:t>, pp.177-198.</a:t>
            </a:r>
          </a:p>
          <a:p>
            <a:endParaRPr lang="en-US" dirty="0"/>
          </a:p>
        </p:txBody>
      </p:sp>
      <p:sp>
        <p:nvSpPr>
          <p:cNvPr id="4" name="Slide Number Placeholder 3"/>
          <p:cNvSpPr>
            <a:spLocks noGrp="1"/>
          </p:cNvSpPr>
          <p:nvPr>
            <p:ph type="sldNum" sz="quarter" idx="5"/>
          </p:nvPr>
        </p:nvSpPr>
        <p:spPr/>
        <p:txBody>
          <a:bodyPr/>
          <a:lstStyle/>
          <a:p>
            <a:fld id="{441D0922-8D41-FC44-B36C-47BE0581CF16}" type="slidenum">
              <a:rPr lang="en-US" smtClean="0"/>
              <a:t>19</a:t>
            </a:fld>
            <a:endParaRPr lang="en-US"/>
          </a:p>
        </p:txBody>
      </p:sp>
    </p:spTree>
    <p:extLst>
      <p:ext uri="{BB962C8B-B14F-4D97-AF65-F5344CB8AC3E}">
        <p14:creationId xmlns:p14="http://schemas.microsoft.com/office/powerpoint/2010/main" val="1870289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56AE7D0-3DF3-4127-8202-6081F850489D}" type="slidenum">
              <a:rPr lang="en-GB" smtClean="0"/>
              <a:t>24</a:t>
            </a:fld>
            <a:endParaRPr lang="en-GB"/>
          </a:p>
        </p:txBody>
      </p:sp>
    </p:spTree>
    <p:extLst>
      <p:ext uri="{BB962C8B-B14F-4D97-AF65-F5344CB8AC3E}">
        <p14:creationId xmlns:p14="http://schemas.microsoft.com/office/powerpoint/2010/main" val="2683537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EB89DD5C-AEB9-4854-A6FD-193597939086}" type="datetimeFigureOut">
              <a:rPr lang="en-GB" smtClean="0"/>
              <a:pPr/>
              <a:t>23/09/2025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3288615-BECD-4EE4-814A-0028DD761427}" type="slidenum">
              <a:rPr lang="en-GB" smtClean="0"/>
              <a:pPr/>
              <a:t>‹#›</a:t>
            </a:fld>
            <a:endParaRPr lang="en-GB"/>
          </a:p>
        </p:txBody>
      </p:sp>
      <p:sp>
        <p:nvSpPr>
          <p:cNvPr id="7" name="Rectangle 2"/>
          <p:cNvSpPr txBox="1">
            <a:spLocks noChangeArrowheads="1"/>
          </p:cNvSpPr>
          <p:nvPr userDrawn="1"/>
        </p:nvSpPr>
        <p:spPr bwMode="auto">
          <a:xfrm>
            <a:off x="0" y="0"/>
            <a:ext cx="9144000" cy="1341438"/>
          </a:xfrm>
          <a:prstGeom prst="rect">
            <a:avLst/>
          </a:prstGeom>
          <a:solidFill>
            <a:srgbClr val="2B167B"/>
          </a:solidFill>
          <a:ln w="9525">
            <a:noFill/>
            <a:miter lim="800000"/>
            <a:headEnd/>
            <a:tailEnd/>
          </a:ln>
        </p:spPr>
        <p:txBody>
          <a:bodyPr anchor="ctr"/>
          <a:lstStyle/>
          <a:p>
            <a:pPr algn="ctr">
              <a:defRPr/>
            </a:pPr>
            <a:endParaRPr lang="en-GB" sz="4400" kern="0" dirty="0">
              <a:solidFill>
                <a:schemeClr val="accent1"/>
              </a:solidFill>
              <a:latin typeface="+mj-lt"/>
              <a:ea typeface="+mj-ea"/>
              <a:cs typeface="+mj-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EB89DD5C-AEB9-4854-A6FD-193597939086}" type="datetimeFigureOut">
              <a:rPr lang="en-GB" smtClean="0"/>
              <a:pPr/>
              <a:t>23/09/2025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3288615-BECD-4EE4-814A-0028DD761427}"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EB89DD5C-AEB9-4854-A6FD-193597939086}" type="datetimeFigureOut">
              <a:rPr lang="en-GB" smtClean="0"/>
              <a:pPr/>
              <a:t>23/09/2025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3288615-BECD-4EE4-814A-0028DD761427}"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EB89DD5C-AEB9-4854-A6FD-193597939086}" type="datetimeFigureOut">
              <a:rPr lang="en-GB" smtClean="0"/>
              <a:pPr/>
              <a:t>23/09/2025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3288615-BECD-4EE4-814A-0028DD761427}"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B89DD5C-AEB9-4854-A6FD-193597939086}" type="datetimeFigureOut">
              <a:rPr lang="en-GB" smtClean="0"/>
              <a:pPr/>
              <a:t>23/09/2025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3288615-BECD-4EE4-814A-0028DD761427}"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EB89DD5C-AEB9-4854-A6FD-193597939086}" type="datetimeFigureOut">
              <a:rPr lang="en-GB" smtClean="0"/>
              <a:pPr/>
              <a:t>23/09/2025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3288615-BECD-4EE4-814A-0028DD761427}"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EB89DD5C-AEB9-4854-A6FD-193597939086}" type="datetimeFigureOut">
              <a:rPr lang="en-GB" smtClean="0"/>
              <a:pPr/>
              <a:t>23/09/2025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3288615-BECD-4EE4-814A-0028DD761427}"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EB89DD5C-AEB9-4854-A6FD-193597939086}" type="datetimeFigureOut">
              <a:rPr lang="en-GB" smtClean="0"/>
              <a:pPr/>
              <a:t>23/09/2025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3288615-BECD-4EE4-814A-0028DD761427}"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89DD5C-AEB9-4854-A6FD-193597939086}" type="datetimeFigureOut">
              <a:rPr lang="en-GB" smtClean="0"/>
              <a:pPr/>
              <a:t>23/09/2025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3288615-BECD-4EE4-814A-0028DD761427}"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B89DD5C-AEB9-4854-A6FD-193597939086}" type="datetimeFigureOut">
              <a:rPr lang="en-GB" smtClean="0"/>
              <a:pPr/>
              <a:t>23/09/2025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3288615-BECD-4EE4-814A-0028DD761427}"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B89DD5C-AEB9-4854-A6FD-193597939086}" type="datetimeFigureOut">
              <a:rPr lang="en-GB" smtClean="0"/>
              <a:pPr/>
              <a:t>23/09/2025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3288615-BECD-4EE4-814A-0028DD761427}"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89DD5C-AEB9-4854-A6FD-193597939086}" type="datetimeFigureOut">
              <a:rPr lang="en-GB" smtClean="0"/>
              <a:pPr/>
              <a:t>23/09/2025</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288615-BECD-4EE4-814A-0028DD761427}" type="slidenum">
              <a:rPr lang="en-GB" smtClean="0"/>
              <a:pPr/>
              <a:t>‹#›</a:t>
            </a:fld>
            <a:endParaRPr lang="en-GB"/>
          </a:p>
        </p:txBody>
      </p:sp>
      <p:sp>
        <p:nvSpPr>
          <p:cNvPr id="7" name="Rectangle 2"/>
          <p:cNvSpPr txBox="1">
            <a:spLocks noChangeArrowheads="1"/>
          </p:cNvSpPr>
          <p:nvPr userDrawn="1"/>
        </p:nvSpPr>
        <p:spPr bwMode="auto">
          <a:xfrm>
            <a:off x="0" y="0"/>
            <a:ext cx="9144000" cy="1341438"/>
          </a:xfrm>
          <a:prstGeom prst="rect">
            <a:avLst/>
          </a:prstGeom>
          <a:gradFill flip="none" rotWithShape="1">
            <a:gsLst>
              <a:gs pos="0">
                <a:srgbClr val="2C177B">
                  <a:shade val="30000"/>
                  <a:satMod val="115000"/>
                </a:srgbClr>
              </a:gs>
              <a:gs pos="50000">
                <a:srgbClr val="2C177B">
                  <a:shade val="67500"/>
                  <a:satMod val="115000"/>
                </a:srgbClr>
              </a:gs>
              <a:gs pos="100000">
                <a:srgbClr val="2C177B">
                  <a:shade val="100000"/>
                  <a:satMod val="115000"/>
                </a:srgbClr>
              </a:gs>
            </a:gsLst>
            <a:lin ang="16200000" scaled="1"/>
            <a:tileRect/>
          </a:gradFill>
          <a:ln w="9525">
            <a:noFill/>
            <a:miter lim="800000"/>
            <a:headEnd/>
            <a:tailEnd/>
          </a:ln>
        </p:spPr>
        <p:txBody>
          <a:bodyPr anchor="ctr"/>
          <a:lstStyle/>
          <a:p>
            <a:pPr algn="ctr">
              <a:defRPr/>
            </a:pPr>
            <a:endParaRPr lang="en-GB" sz="4400" kern="0" dirty="0">
              <a:solidFill>
                <a:schemeClr val="accent1"/>
              </a:solidFill>
              <a:latin typeface="+mj-lt"/>
              <a:ea typeface="+mj-ea"/>
              <a:cs typeface="+mj-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1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gif"/><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35.tiff"/><Relationship Id="rId4" Type="http://schemas.openxmlformats.org/officeDocument/2006/relationships/image" Target="../media/image34.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scrnaseq-course.cog.sanger.ac.uk/website/index.htm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8" descr="barts_white_large.gif"/>
          <p:cNvPicPr>
            <a:picLocks noChangeAspect="1"/>
          </p:cNvPicPr>
          <p:nvPr/>
        </p:nvPicPr>
        <p:blipFill>
          <a:blip r:embed="rId3" cstate="print"/>
          <a:srcRect/>
          <a:stretch>
            <a:fillRect/>
          </a:stretch>
        </p:blipFill>
        <p:spPr bwMode="auto">
          <a:xfrm>
            <a:off x="6443663" y="188913"/>
            <a:ext cx="2484437" cy="431800"/>
          </a:xfrm>
          <a:prstGeom prst="rect">
            <a:avLst/>
          </a:prstGeom>
          <a:noFill/>
          <a:ln w="9525">
            <a:noFill/>
            <a:miter lim="800000"/>
            <a:headEnd/>
            <a:tailEnd/>
          </a:ln>
        </p:spPr>
      </p:pic>
      <p:pic>
        <p:nvPicPr>
          <p:cNvPr id="7172" name="Picture 9" descr="v4.jpg"/>
          <p:cNvPicPr>
            <a:picLocks noChangeAspect="1"/>
          </p:cNvPicPr>
          <p:nvPr/>
        </p:nvPicPr>
        <p:blipFill>
          <a:blip r:embed="rId4" cstate="print"/>
          <a:srcRect l="281" t="4625" r="620" b="4591"/>
          <a:stretch>
            <a:fillRect/>
          </a:stretch>
        </p:blipFill>
        <p:spPr bwMode="auto">
          <a:xfrm>
            <a:off x="0" y="5456634"/>
            <a:ext cx="9174163" cy="1428750"/>
          </a:xfrm>
          <a:prstGeom prst="rect">
            <a:avLst/>
          </a:prstGeom>
          <a:noFill/>
          <a:ln w="9525">
            <a:noFill/>
            <a:miter lim="800000"/>
            <a:headEnd/>
            <a:tailEnd/>
          </a:ln>
        </p:spPr>
      </p:pic>
      <p:sp>
        <p:nvSpPr>
          <p:cNvPr id="7173" name="TextBox 10"/>
          <p:cNvSpPr txBox="1">
            <a:spLocks noChangeArrowheads="1"/>
          </p:cNvSpPr>
          <p:nvPr/>
        </p:nvSpPr>
        <p:spPr bwMode="auto">
          <a:xfrm>
            <a:off x="0" y="1700808"/>
            <a:ext cx="9144000" cy="3816429"/>
          </a:xfrm>
          <a:prstGeom prst="rect">
            <a:avLst/>
          </a:prstGeom>
          <a:noFill/>
          <a:ln w="9525">
            <a:noFill/>
            <a:miter lim="800000"/>
            <a:headEnd/>
            <a:tailEnd/>
          </a:ln>
        </p:spPr>
        <p:txBody>
          <a:bodyPr wrap="square">
            <a:spAutoFit/>
          </a:bodyPr>
          <a:lstStyle/>
          <a:p>
            <a:pPr algn="ctr"/>
            <a:r>
              <a:rPr lang="en-GB" sz="4000" b="1" dirty="0">
                <a:solidFill>
                  <a:srgbClr val="2B167B"/>
                </a:solidFill>
              </a:rPr>
              <a:t>Introduction to RNA-</a:t>
            </a:r>
            <a:r>
              <a:rPr lang="en-GB" sz="4000" b="1" dirty="0" err="1">
                <a:solidFill>
                  <a:srgbClr val="2B167B"/>
                </a:solidFill>
              </a:rPr>
              <a:t>seq</a:t>
            </a:r>
            <a:endParaRPr lang="en-GB" sz="4000" b="1" dirty="0">
              <a:solidFill>
                <a:srgbClr val="2B167B"/>
              </a:solidFill>
            </a:endParaRPr>
          </a:p>
          <a:p>
            <a:pPr algn="ctr"/>
            <a:endParaRPr lang="en-GB" sz="4000" b="1" dirty="0">
              <a:solidFill>
                <a:srgbClr val="2B167B"/>
              </a:solidFill>
            </a:endParaRPr>
          </a:p>
          <a:p>
            <a:pPr algn="ctr"/>
            <a:r>
              <a:rPr lang="en-GB" sz="3200" b="1" dirty="0">
                <a:solidFill>
                  <a:srgbClr val="2B167B"/>
                </a:solidFill>
              </a:rPr>
              <a:t>Prof Jun Wang</a:t>
            </a:r>
          </a:p>
          <a:p>
            <a:pPr algn="ctr"/>
            <a:r>
              <a:rPr lang="en-GB" sz="3000" dirty="0">
                <a:solidFill>
                  <a:srgbClr val="2B167B"/>
                </a:solidFill>
              </a:rPr>
              <a:t>Centre for Cancer Evolution</a:t>
            </a:r>
          </a:p>
          <a:p>
            <a:pPr algn="ctr"/>
            <a:r>
              <a:rPr lang="en-GB" sz="3000" dirty="0">
                <a:solidFill>
                  <a:srgbClr val="2B167B"/>
                </a:solidFill>
              </a:rPr>
              <a:t>2025/2026</a:t>
            </a:r>
          </a:p>
          <a:p>
            <a:pPr algn="ctr"/>
            <a:endParaRPr lang="en-GB" sz="3000" dirty="0">
              <a:solidFill>
                <a:srgbClr val="2B167B"/>
              </a:solidFill>
            </a:endParaRPr>
          </a:p>
          <a:p>
            <a:pPr algn="ctr"/>
            <a:endParaRPr lang="en-GB" sz="4000" dirty="0">
              <a:solidFill>
                <a:srgbClr val="2C177B"/>
              </a:solidFill>
            </a:endParaRPr>
          </a:p>
        </p:txBody>
      </p:sp>
      <p:pic>
        <p:nvPicPr>
          <p:cNvPr id="5" name="Picture 4">
            <a:extLst>
              <a:ext uri="{FF2B5EF4-FFF2-40B4-BE49-F238E27FC236}">
                <a16:creationId xmlns:a16="http://schemas.microsoft.com/office/drawing/2014/main" id="{BBA4C1B9-0ED7-CE49-B39C-E93914D9E3B3}"/>
              </a:ext>
            </a:extLst>
          </p:cNvPr>
          <p:cNvPicPr>
            <a:picLocks noChangeAspect="1"/>
          </p:cNvPicPr>
          <p:nvPr/>
        </p:nvPicPr>
        <p:blipFill>
          <a:blip r:embed="rId5"/>
          <a:stretch>
            <a:fillRect/>
          </a:stretch>
        </p:blipFill>
        <p:spPr>
          <a:xfrm>
            <a:off x="179512" y="188913"/>
            <a:ext cx="2376264" cy="1051209"/>
          </a:xfrm>
          <a:prstGeom prst="rect">
            <a:avLst/>
          </a:prstGeom>
        </p:spPr>
      </p:pic>
      <p:pic>
        <p:nvPicPr>
          <p:cNvPr id="6" name="Picture 5">
            <a:extLst>
              <a:ext uri="{FF2B5EF4-FFF2-40B4-BE49-F238E27FC236}">
                <a16:creationId xmlns:a16="http://schemas.microsoft.com/office/drawing/2014/main" id="{8AFD8FD0-F270-6249-81F8-FE877CC047D7}"/>
              </a:ext>
            </a:extLst>
          </p:cNvPr>
          <p:cNvPicPr>
            <a:picLocks noChangeAspect="1"/>
          </p:cNvPicPr>
          <p:nvPr/>
        </p:nvPicPr>
        <p:blipFill>
          <a:blip r:embed="rId6"/>
          <a:stretch>
            <a:fillRect/>
          </a:stretch>
        </p:blipFill>
        <p:spPr>
          <a:xfrm>
            <a:off x="2627784" y="4745033"/>
            <a:ext cx="3594100" cy="1231900"/>
          </a:xfrm>
          <a:prstGeom prst="rect">
            <a:avLst/>
          </a:prstGeom>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solidFill>
                  <a:schemeClr val="bg1"/>
                </a:solidFill>
              </a:rPr>
              <a:t>Variant identification</a:t>
            </a:r>
          </a:p>
        </p:txBody>
      </p:sp>
      <p:pic>
        <p:nvPicPr>
          <p:cNvPr id="4" name="Picture 3" descr="igv_snapsho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1340768"/>
            <a:ext cx="6725440" cy="5040560"/>
          </a:xfrm>
          <a:prstGeom prst="rect">
            <a:avLst/>
          </a:prstGeom>
        </p:spPr>
      </p:pic>
      <p:sp>
        <p:nvSpPr>
          <p:cNvPr id="5" name="TextBox 4"/>
          <p:cNvSpPr txBox="1"/>
          <p:nvPr/>
        </p:nvSpPr>
        <p:spPr>
          <a:xfrm>
            <a:off x="3635896" y="6021288"/>
            <a:ext cx="3240360" cy="276999"/>
          </a:xfrm>
          <a:prstGeom prst="rect">
            <a:avLst/>
          </a:prstGeom>
          <a:noFill/>
        </p:spPr>
        <p:txBody>
          <a:bodyPr wrap="square" rtlCol="0">
            <a:spAutoFit/>
          </a:bodyPr>
          <a:lstStyle/>
          <a:p>
            <a:r>
              <a:rPr lang="en-US" sz="1200" dirty="0"/>
              <a:t>A</a:t>
            </a:r>
            <a:r>
              <a:rPr lang="is-IS" sz="1200" dirty="0"/>
              <a:t>t exon 5, chr3:128200744G&gt;A; </a:t>
            </a:r>
            <a:r>
              <a:rPr lang="en-US" sz="1200" dirty="0"/>
              <a:t>p.Thr354Met</a:t>
            </a:r>
          </a:p>
        </p:txBody>
      </p:sp>
      <p:sp>
        <p:nvSpPr>
          <p:cNvPr id="6" name="TextBox 5"/>
          <p:cNvSpPr txBox="1"/>
          <p:nvPr/>
        </p:nvSpPr>
        <p:spPr>
          <a:xfrm>
            <a:off x="467544" y="6381328"/>
            <a:ext cx="8333118" cy="369332"/>
          </a:xfrm>
          <a:prstGeom prst="rect">
            <a:avLst/>
          </a:prstGeom>
          <a:noFill/>
        </p:spPr>
        <p:txBody>
          <a:bodyPr wrap="none" rtlCol="0">
            <a:spAutoFit/>
          </a:bodyPr>
          <a:lstStyle/>
          <a:p>
            <a:r>
              <a:rPr lang="en-US" dirty="0"/>
              <a:t>In addition to simple variant identification, we can also detect allelic-specific expression </a:t>
            </a:r>
          </a:p>
        </p:txBody>
      </p:sp>
      <p:cxnSp>
        <p:nvCxnSpPr>
          <p:cNvPr id="8" name="Straight Arrow Connector 7"/>
          <p:cNvCxnSpPr/>
          <p:nvPr/>
        </p:nvCxnSpPr>
        <p:spPr>
          <a:xfrm>
            <a:off x="5076056" y="2420888"/>
            <a:ext cx="504056" cy="14401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508104" y="2492896"/>
            <a:ext cx="3368105" cy="307777"/>
          </a:xfrm>
          <a:prstGeom prst="rect">
            <a:avLst/>
          </a:prstGeom>
          <a:noFill/>
        </p:spPr>
        <p:txBody>
          <a:bodyPr wrap="none" rtlCol="0">
            <a:spAutoFit/>
          </a:bodyPr>
          <a:lstStyle/>
          <a:p>
            <a:r>
              <a:rPr lang="en-US" sz="1400" dirty="0">
                <a:solidFill>
                  <a:srgbClr val="800000"/>
                </a:solidFill>
              </a:rPr>
              <a:t>In this case, it looks like bi-allelic expression</a:t>
            </a:r>
          </a:p>
        </p:txBody>
      </p:sp>
    </p:spTree>
    <p:extLst>
      <p:ext uri="{BB962C8B-B14F-4D97-AF65-F5344CB8AC3E}">
        <p14:creationId xmlns:p14="http://schemas.microsoft.com/office/powerpoint/2010/main" val="2105638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solidFill>
                  <a:schemeClr val="bg1"/>
                </a:solidFill>
              </a:rPr>
              <a:t>PCA and clustering</a:t>
            </a:r>
          </a:p>
        </p:txBody>
      </p:sp>
      <p:pic>
        <p:nvPicPr>
          <p:cNvPr id="4" name="Picture 3"/>
          <p:cNvPicPr>
            <a:picLocks noChangeAspect="1"/>
          </p:cNvPicPr>
          <p:nvPr/>
        </p:nvPicPr>
        <p:blipFill>
          <a:blip r:embed="rId2"/>
          <a:stretch>
            <a:fillRect/>
          </a:stretch>
        </p:blipFill>
        <p:spPr>
          <a:xfrm>
            <a:off x="107504" y="2132856"/>
            <a:ext cx="3384376" cy="3384376"/>
          </a:xfrm>
          <a:prstGeom prst="rect">
            <a:avLst/>
          </a:prstGeom>
        </p:spPr>
      </p:pic>
      <p:pic>
        <p:nvPicPr>
          <p:cNvPr id="5" name="Picture 4" descr="PCA_plots.all_filtered_genes.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5816" y="3943072"/>
            <a:ext cx="3656181" cy="2924944"/>
          </a:xfrm>
          <a:prstGeom prst="rect">
            <a:avLst/>
          </a:prstGeom>
        </p:spPr>
      </p:pic>
      <p:pic>
        <p:nvPicPr>
          <p:cNvPr id="6" name="Picture 5" descr="heatmap_DE_genes_Ly18_72h.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6160" y="2166744"/>
            <a:ext cx="3237840" cy="3237840"/>
          </a:xfrm>
          <a:prstGeom prst="rect">
            <a:avLst/>
          </a:prstGeom>
        </p:spPr>
      </p:pic>
      <p:sp>
        <p:nvSpPr>
          <p:cNvPr id="7" name="TextBox 6"/>
          <p:cNvSpPr txBox="1"/>
          <p:nvPr/>
        </p:nvSpPr>
        <p:spPr>
          <a:xfrm>
            <a:off x="179512" y="1394212"/>
            <a:ext cx="8784976" cy="646331"/>
          </a:xfrm>
          <a:prstGeom prst="rect">
            <a:avLst/>
          </a:prstGeom>
          <a:noFill/>
        </p:spPr>
        <p:txBody>
          <a:bodyPr wrap="square" rtlCol="0">
            <a:spAutoFit/>
          </a:bodyPr>
          <a:lstStyle/>
          <a:p>
            <a:pPr marL="285750" indent="-285750">
              <a:buFont typeface="Arial"/>
              <a:buChar char="•"/>
            </a:pPr>
            <a:r>
              <a:rPr lang="en-US" dirty="0"/>
              <a:t>Principle component analysis (PCA) and clustering offer an overview how well samples from different biological groups are clustered – how similar or different they are</a:t>
            </a:r>
          </a:p>
        </p:txBody>
      </p:sp>
    </p:spTree>
    <p:extLst>
      <p:ext uri="{BB962C8B-B14F-4D97-AF65-F5344CB8AC3E}">
        <p14:creationId xmlns:p14="http://schemas.microsoft.com/office/powerpoint/2010/main" val="1815422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solidFill>
                  <a:schemeClr val="bg1"/>
                </a:solidFill>
              </a:rPr>
              <a:t>Differential expression</a:t>
            </a:r>
            <a:endParaRPr lang="en-US" sz="4000" dirty="0"/>
          </a:p>
        </p:txBody>
      </p:sp>
      <p:pic>
        <p:nvPicPr>
          <p:cNvPr id="4" name="Picture 3" descr="heatmap_logcpm_24h_sig.fdr0.05.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1980033"/>
            <a:ext cx="3390660" cy="3290302"/>
          </a:xfrm>
          <a:prstGeom prst="rect">
            <a:avLst/>
          </a:prstGeom>
        </p:spPr>
      </p:pic>
      <p:pic>
        <p:nvPicPr>
          <p:cNvPr id="5" name="Picture 4"/>
          <p:cNvPicPr>
            <a:picLocks noChangeAspect="1"/>
          </p:cNvPicPr>
          <p:nvPr/>
        </p:nvPicPr>
        <p:blipFill>
          <a:blip r:embed="rId3"/>
          <a:stretch>
            <a:fillRect/>
          </a:stretch>
        </p:blipFill>
        <p:spPr>
          <a:xfrm>
            <a:off x="3646445" y="5724833"/>
            <a:ext cx="2005675" cy="1088928"/>
          </a:xfrm>
          <a:prstGeom prst="rect">
            <a:avLst/>
          </a:prstGeom>
        </p:spPr>
      </p:pic>
      <p:pic>
        <p:nvPicPr>
          <p:cNvPr id="6" name="Picture 5" descr="heatmap_logcpm_72h_sig.fdr0.05.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1232" y="1980032"/>
            <a:ext cx="3398062" cy="3290301"/>
          </a:xfrm>
          <a:prstGeom prst="rect">
            <a:avLst/>
          </a:prstGeom>
        </p:spPr>
      </p:pic>
      <p:cxnSp>
        <p:nvCxnSpPr>
          <p:cNvPr id="7" name="Straight Arrow Connector 6"/>
          <p:cNvCxnSpPr/>
          <p:nvPr/>
        </p:nvCxnSpPr>
        <p:spPr>
          <a:xfrm>
            <a:off x="2960085" y="5311368"/>
            <a:ext cx="727218" cy="397027"/>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5497555" y="5311368"/>
            <a:ext cx="669646" cy="397027"/>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07504" y="1484784"/>
            <a:ext cx="7206232" cy="369332"/>
          </a:xfrm>
          <a:prstGeom prst="rect">
            <a:avLst/>
          </a:prstGeom>
          <a:noFill/>
        </p:spPr>
        <p:txBody>
          <a:bodyPr wrap="none" rtlCol="0">
            <a:spAutoFit/>
          </a:bodyPr>
          <a:lstStyle/>
          <a:p>
            <a:r>
              <a:rPr lang="en-US" dirty="0"/>
              <a:t>Significantly differentially expressed genes, false discovery rate (FDR) &lt; 0.05</a:t>
            </a:r>
          </a:p>
        </p:txBody>
      </p:sp>
      <p:sp>
        <p:nvSpPr>
          <p:cNvPr id="3" name="TextBox 2">
            <a:extLst>
              <a:ext uri="{FF2B5EF4-FFF2-40B4-BE49-F238E27FC236}">
                <a16:creationId xmlns:a16="http://schemas.microsoft.com/office/drawing/2014/main" id="{D9ECA156-8E66-7143-A167-3ABF709F297D}"/>
              </a:ext>
            </a:extLst>
          </p:cNvPr>
          <p:cNvSpPr txBox="1"/>
          <p:nvPr/>
        </p:nvSpPr>
        <p:spPr>
          <a:xfrm>
            <a:off x="1646602" y="2123948"/>
            <a:ext cx="1999843" cy="369332"/>
          </a:xfrm>
          <a:prstGeom prst="rect">
            <a:avLst/>
          </a:prstGeom>
          <a:noFill/>
        </p:spPr>
        <p:txBody>
          <a:bodyPr wrap="none" rtlCol="0">
            <a:spAutoFit/>
          </a:bodyPr>
          <a:lstStyle/>
          <a:p>
            <a:r>
              <a:rPr lang="en-US" dirty="0"/>
              <a:t>DE at the 24h point</a:t>
            </a:r>
          </a:p>
        </p:txBody>
      </p:sp>
      <p:sp>
        <p:nvSpPr>
          <p:cNvPr id="10" name="TextBox 9">
            <a:extLst>
              <a:ext uri="{FF2B5EF4-FFF2-40B4-BE49-F238E27FC236}">
                <a16:creationId xmlns:a16="http://schemas.microsoft.com/office/drawing/2014/main" id="{36AC8924-D8F9-E54B-9BA3-12D40A9FB293}"/>
              </a:ext>
            </a:extLst>
          </p:cNvPr>
          <p:cNvSpPr txBox="1"/>
          <p:nvPr/>
        </p:nvSpPr>
        <p:spPr>
          <a:xfrm>
            <a:off x="5724128" y="2123948"/>
            <a:ext cx="1999843" cy="369332"/>
          </a:xfrm>
          <a:prstGeom prst="rect">
            <a:avLst/>
          </a:prstGeom>
          <a:noFill/>
        </p:spPr>
        <p:txBody>
          <a:bodyPr wrap="none" rtlCol="0">
            <a:spAutoFit/>
          </a:bodyPr>
          <a:lstStyle/>
          <a:p>
            <a:r>
              <a:rPr lang="en-US" dirty="0"/>
              <a:t>DE at the 72h point</a:t>
            </a:r>
          </a:p>
        </p:txBody>
      </p:sp>
    </p:spTree>
    <p:extLst>
      <p:ext uri="{BB962C8B-B14F-4D97-AF65-F5344CB8AC3E}">
        <p14:creationId xmlns:p14="http://schemas.microsoft.com/office/powerpoint/2010/main" val="1027149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solidFill>
                  <a:srgbClr val="FFFFFF"/>
                </a:solidFill>
              </a:rPr>
              <a:t>Pathway analysis</a:t>
            </a:r>
          </a:p>
        </p:txBody>
      </p:sp>
      <p:sp>
        <p:nvSpPr>
          <p:cNvPr id="3" name="Content Placeholder 2"/>
          <p:cNvSpPr>
            <a:spLocks noGrp="1"/>
          </p:cNvSpPr>
          <p:nvPr>
            <p:ph idx="1"/>
          </p:nvPr>
        </p:nvSpPr>
        <p:spPr>
          <a:xfrm>
            <a:off x="251520" y="1381408"/>
            <a:ext cx="8784976" cy="1800200"/>
          </a:xfrm>
        </p:spPr>
        <p:txBody>
          <a:bodyPr>
            <a:noAutofit/>
          </a:bodyPr>
          <a:lstStyle/>
          <a:p>
            <a:r>
              <a:rPr lang="en-US" sz="1900" dirty="0"/>
              <a:t>To detect overrepresented pathways and pathway enrichment for identified DE genes</a:t>
            </a:r>
          </a:p>
          <a:p>
            <a:pPr marL="0" indent="0">
              <a:buNone/>
            </a:pPr>
            <a:r>
              <a:rPr lang="en-US" sz="1900" dirty="0"/>
              <a:t>      - DAVID Functional Annotation Bioinformatics Microarray Analysis</a:t>
            </a:r>
          </a:p>
          <a:p>
            <a:pPr marL="0" indent="0">
              <a:buNone/>
            </a:pPr>
            <a:r>
              <a:rPr lang="en-US" sz="1900" dirty="0"/>
              <a:t>      - Ingenuity pathway analysis</a:t>
            </a:r>
          </a:p>
          <a:p>
            <a:r>
              <a:rPr lang="en-US" sz="1900" dirty="0"/>
              <a:t>Further </a:t>
            </a:r>
            <a:r>
              <a:rPr lang="en-US" sz="1900" dirty="0" err="1"/>
              <a:t>visualise</a:t>
            </a:r>
            <a:r>
              <a:rPr lang="en-US" sz="1900" dirty="0"/>
              <a:t> pathway enrichment using Enrichment Map (</a:t>
            </a:r>
            <a:r>
              <a:rPr lang="en-US" sz="1900" dirty="0" err="1"/>
              <a:t>Merico</a:t>
            </a:r>
            <a:r>
              <a:rPr lang="en-US" sz="1900" dirty="0"/>
              <a:t> et al. 2010) </a:t>
            </a:r>
          </a:p>
        </p:txBody>
      </p:sp>
      <p:pic>
        <p:nvPicPr>
          <p:cNvPr id="5" name="Picture 4"/>
          <p:cNvPicPr>
            <a:picLocks noChangeAspect="1"/>
          </p:cNvPicPr>
          <p:nvPr/>
        </p:nvPicPr>
        <p:blipFill>
          <a:blip r:embed="rId2"/>
          <a:stretch>
            <a:fillRect/>
          </a:stretch>
        </p:blipFill>
        <p:spPr>
          <a:xfrm>
            <a:off x="1259632" y="3212976"/>
            <a:ext cx="4635750" cy="3645024"/>
          </a:xfrm>
          <a:prstGeom prst="rect">
            <a:avLst/>
          </a:prstGeom>
        </p:spPr>
      </p:pic>
      <p:sp>
        <p:nvSpPr>
          <p:cNvPr id="8" name="TextBox 7"/>
          <p:cNvSpPr txBox="1"/>
          <p:nvPr/>
        </p:nvSpPr>
        <p:spPr>
          <a:xfrm>
            <a:off x="6084168" y="4581128"/>
            <a:ext cx="2880320" cy="1200329"/>
          </a:xfrm>
          <a:prstGeom prst="rect">
            <a:avLst/>
          </a:prstGeom>
          <a:noFill/>
        </p:spPr>
        <p:txBody>
          <a:bodyPr wrap="square" rtlCol="0">
            <a:spAutoFit/>
          </a:bodyPr>
          <a:lstStyle/>
          <a:p>
            <a:r>
              <a:rPr lang="en-US" dirty="0" err="1"/>
              <a:t>Dysregulated</a:t>
            </a:r>
            <a:r>
              <a:rPr lang="en-US" dirty="0"/>
              <a:t> pathways of</a:t>
            </a:r>
          </a:p>
          <a:p>
            <a:r>
              <a:rPr lang="en-US" dirty="0"/>
              <a:t>estrogen treatment of breast cancer cells at 24 hours of culture</a:t>
            </a:r>
          </a:p>
        </p:txBody>
      </p:sp>
      <p:pic>
        <p:nvPicPr>
          <p:cNvPr id="4" name="Picture 3">
            <a:extLst>
              <a:ext uri="{FF2B5EF4-FFF2-40B4-BE49-F238E27FC236}">
                <a16:creationId xmlns:a16="http://schemas.microsoft.com/office/drawing/2014/main" id="{D64136A6-335C-CB4B-A94F-8F5A47F8898E}"/>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2807466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1412777"/>
            <a:ext cx="8640960" cy="1224135"/>
          </a:xfrm>
        </p:spPr>
        <p:txBody>
          <a:bodyPr>
            <a:normAutofit/>
          </a:bodyPr>
          <a:lstStyle/>
          <a:p>
            <a:r>
              <a:rPr lang="en-US" sz="2000" dirty="0"/>
              <a:t>Instead of using significant DE genes only, expression changes of all filtered genes can be use to infer significantly altered pathways</a:t>
            </a:r>
          </a:p>
          <a:p>
            <a:pPr marL="0" indent="0">
              <a:buNone/>
            </a:pPr>
            <a:r>
              <a:rPr lang="en-US" sz="2000" dirty="0"/>
              <a:t>      - Gene set enrichment analysis (GSEA) tool (Subramanian et al. 2005)</a:t>
            </a:r>
          </a:p>
        </p:txBody>
      </p:sp>
      <p:sp>
        <p:nvSpPr>
          <p:cNvPr id="4" name="Title 1"/>
          <p:cNvSpPr>
            <a:spLocks noGrp="1"/>
          </p:cNvSpPr>
          <p:nvPr>
            <p:ph type="title"/>
          </p:nvPr>
        </p:nvSpPr>
        <p:spPr>
          <a:xfrm>
            <a:off x="457200" y="274638"/>
            <a:ext cx="8229600" cy="1143000"/>
          </a:xfrm>
        </p:spPr>
        <p:txBody>
          <a:bodyPr>
            <a:normAutofit/>
          </a:bodyPr>
          <a:lstStyle/>
          <a:p>
            <a:r>
              <a:rPr lang="en-US" sz="4000" dirty="0">
                <a:solidFill>
                  <a:srgbClr val="FFFFFF"/>
                </a:solidFill>
              </a:rPr>
              <a:t>Pathway analysis</a:t>
            </a:r>
            <a:endParaRPr lang="en-US" sz="4000" dirty="0"/>
          </a:p>
        </p:txBody>
      </p:sp>
      <p:pic>
        <p:nvPicPr>
          <p:cNvPr id="5" name="Picture 4" descr="GSEA-homegraphic.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01008"/>
            <a:ext cx="2543933" cy="1584176"/>
          </a:xfrm>
          <a:prstGeom prst="rect">
            <a:avLst/>
          </a:prstGeom>
        </p:spPr>
      </p:pic>
      <p:pic>
        <p:nvPicPr>
          <p:cNvPr id="6" name="Picture 5" descr="enplot_REACTOME_CELL_CYCLE_34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824" y="2852936"/>
            <a:ext cx="2592288" cy="2592288"/>
          </a:xfrm>
          <a:prstGeom prst="rect">
            <a:avLst/>
          </a:prstGeom>
        </p:spPr>
      </p:pic>
      <p:pic>
        <p:nvPicPr>
          <p:cNvPr id="7" name="Picture 6" descr="enplot_KEGG_OXIDATIVE_PHOSPHORYLATION_16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6177" y="2852937"/>
            <a:ext cx="2592287" cy="2592287"/>
          </a:xfrm>
          <a:prstGeom prst="rect">
            <a:avLst/>
          </a:prstGeom>
        </p:spPr>
      </p:pic>
      <p:sp>
        <p:nvSpPr>
          <p:cNvPr id="8" name="TextBox 7"/>
          <p:cNvSpPr txBox="1"/>
          <p:nvPr/>
        </p:nvSpPr>
        <p:spPr>
          <a:xfrm>
            <a:off x="2915816" y="5733256"/>
            <a:ext cx="2880320" cy="584776"/>
          </a:xfrm>
          <a:prstGeom prst="rect">
            <a:avLst/>
          </a:prstGeom>
          <a:noFill/>
        </p:spPr>
        <p:txBody>
          <a:bodyPr wrap="square" rtlCol="0">
            <a:spAutoFit/>
          </a:bodyPr>
          <a:lstStyle/>
          <a:p>
            <a:r>
              <a:rPr lang="en-US" sz="1600" dirty="0"/>
              <a:t>Cell cycle – </a:t>
            </a:r>
            <a:r>
              <a:rPr lang="en-US" sz="1600" dirty="0" err="1"/>
              <a:t>downregulated</a:t>
            </a:r>
            <a:r>
              <a:rPr lang="en-US" sz="1600" dirty="0"/>
              <a:t> in the treated compared to control</a:t>
            </a:r>
          </a:p>
        </p:txBody>
      </p:sp>
      <p:sp>
        <p:nvSpPr>
          <p:cNvPr id="9" name="TextBox 8"/>
          <p:cNvSpPr txBox="1"/>
          <p:nvPr/>
        </p:nvSpPr>
        <p:spPr>
          <a:xfrm>
            <a:off x="6154400" y="5733256"/>
            <a:ext cx="2736304" cy="830997"/>
          </a:xfrm>
          <a:prstGeom prst="rect">
            <a:avLst/>
          </a:prstGeom>
          <a:noFill/>
        </p:spPr>
        <p:txBody>
          <a:bodyPr wrap="square" rtlCol="0">
            <a:spAutoFit/>
          </a:bodyPr>
          <a:lstStyle/>
          <a:p>
            <a:r>
              <a:rPr lang="en-US" sz="1600" dirty="0"/>
              <a:t>Oxidative phosphorylation – </a:t>
            </a:r>
            <a:r>
              <a:rPr lang="en-US" sz="1600" dirty="0" err="1"/>
              <a:t>upregulated</a:t>
            </a:r>
            <a:r>
              <a:rPr lang="en-US" sz="1600" dirty="0"/>
              <a:t> in the treated compared to control</a:t>
            </a:r>
          </a:p>
        </p:txBody>
      </p:sp>
    </p:spTree>
    <p:extLst>
      <p:ext uri="{BB962C8B-B14F-4D97-AF65-F5344CB8AC3E}">
        <p14:creationId xmlns:p14="http://schemas.microsoft.com/office/powerpoint/2010/main" val="4231013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bg1"/>
                </a:solidFill>
              </a:rPr>
              <a:t>Identification of gene fusion events</a:t>
            </a:r>
          </a:p>
        </p:txBody>
      </p:sp>
      <p:pic>
        <p:nvPicPr>
          <p:cNvPr id="5" name="Picture 4"/>
          <p:cNvPicPr>
            <a:picLocks noChangeAspect="1"/>
          </p:cNvPicPr>
          <p:nvPr/>
        </p:nvPicPr>
        <p:blipFill>
          <a:blip r:embed="rId2"/>
          <a:stretch>
            <a:fillRect/>
          </a:stretch>
        </p:blipFill>
        <p:spPr>
          <a:xfrm>
            <a:off x="899592" y="1628800"/>
            <a:ext cx="7039770" cy="3888432"/>
          </a:xfrm>
          <a:prstGeom prst="rect">
            <a:avLst/>
          </a:prstGeom>
        </p:spPr>
      </p:pic>
      <p:sp>
        <p:nvSpPr>
          <p:cNvPr id="4" name="TextBox 3"/>
          <p:cNvSpPr txBox="1"/>
          <p:nvPr/>
        </p:nvSpPr>
        <p:spPr>
          <a:xfrm>
            <a:off x="467544" y="6021288"/>
            <a:ext cx="5976664" cy="646331"/>
          </a:xfrm>
          <a:prstGeom prst="rect">
            <a:avLst/>
          </a:prstGeom>
          <a:noFill/>
        </p:spPr>
        <p:txBody>
          <a:bodyPr wrap="square" rtlCol="0">
            <a:spAutoFit/>
          </a:bodyPr>
          <a:lstStyle/>
          <a:p>
            <a:pPr marL="285750" indent="-285750">
              <a:buFontTx/>
              <a:buChar char="-"/>
            </a:pPr>
            <a:r>
              <a:rPr lang="en-US" dirty="0" err="1"/>
              <a:t>TopHat</a:t>
            </a:r>
            <a:r>
              <a:rPr lang="en-US" dirty="0"/>
              <a:t>-fusion (Kim et al. 2011)</a:t>
            </a:r>
          </a:p>
          <a:p>
            <a:pPr marL="285750" indent="-285750">
              <a:buFontTx/>
              <a:buChar char="-"/>
            </a:pPr>
            <a:r>
              <a:rPr lang="en-US" dirty="0" err="1"/>
              <a:t>SOAPfusion</a:t>
            </a:r>
            <a:r>
              <a:rPr lang="en-US" dirty="0"/>
              <a:t> (Lam et al. 2008)</a:t>
            </a:r>
          </a:p>
        </p:txBody>
      </p:sp>
    </p:spTree>
    <p:extLst>
      <p:ext uri="{BB962C8B-B14F-4D97-AF65-F5344CB8AC3E}">
        <p14:creationId xmlns:p14="http://schemas.microsoft.com/office/powerpoint/2010/main" val="371522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solidFill>
                  <a:srgbClr val="FFFFFF"/>
                </a:solidFill>
              </a:rPr>
              <a:t>Alternative splicing</a:t>
            </a:r>
          </a:p>
        </p:txBody>
      </p:sp>
      <p:pic>
        <p:nvPicPr>
          <p:cNvPr id="4" name="Picture 3"/>
          <p:cNvPicPr>
            <a:picLocks noChangeAspect="1"/>
          </p:cNvPicPr>
          <p:nvPr/>
        </p:nvPicPr>
        <p:blipFill>
          <a:blip r:embed="rId2"/>
          <a:stretch>
            <a:fillRect/>
          </a:stretch>
        </p:blipFill>
        <p:spPr>
          <a:xfrm>
            <a:off x="179512" y="2564904"/>
            <a:ext cx="4085611" cy="3233993"/>
          </a:xfrm>
          <a:prstGeom prst="rect">
            <a:avLst/>
          </a:prstGeom>
        </p:spPr>
      </p:pic>
      <p:sp>
        <p:nvSpPr>
          <p:cNvPr id="5" name="Content Placeholder 2"/>
          <p:cNvSpPr>
            <a:spLocks noGrp="1"/>
          </p:cNvSpPr>
          <p:nvPr>
            <p:ph idx="1"/>
          </p:nvPr>
        </p:nvSpPr>
        <p:spPr>
          <a:xfrm>
            <a:off x="251520" y="1412777"/>
            <a:ext cx="8640960" cy="792087"/>
          </a:xfrm>
        </p:spPr>
        <p:txBody>
          <a:bodyPr>
            <a:normAutofit/>
          </a:bodyPr>
          <a:lstStyle/>
          <a:p>
            <a:r>
              <a:rPr lang="en-US" sz="2000" dirty="0"/>
              <a:t>By looking at the reads coverage across exons and exon-intron junctions, we can identify alternatively spliced variants and isoform-level expression</a:t>
            </a:r>
          </a:p>
        </p:txBody>
      </p:sp>
      <p:pic>
        <p:nvPicPr>
          <p:cNvPr id="7" name="Picture 6"/>
          <p:cNvPicPr>
            <a:picLocks noChangeAspect="1"/>
          </p:cNvPicPr>
          <p:nvPr/>
        </p:nvPicPr>
        <p:blipFill>
          <a:blip r:embed="rId3"/>
          <a:stretch>
            <a:fillRect/>
          </a:stretch>
        </p:blipFill>
        <p:spPr>
          <a:xfrm>
            <a:off x="4461454" y="2420888"/>
            <a:ext cx="4682546" cy="1584176"/>
          </a:xfrm>
          <a:prstGeom prst="rect">
            <a:avLst/>
          </a:prstGeom>
        </p:spPr>
      </p:pic>
      <p:pic>
        <p:nvPicPr>
          <p:cNvPr id="8" name="Picture 7"/>
          <p:cNvPicPr>
            <a:picLocks noChangeAspect="1"/>
          </p:cNvPicPr>
          <p:nvPr/>
        </p:nvPicPr>
        <p:blipFill>
          <a:blip r:embed="rId4"/>
          <a:stretch>
            <a:fillRect/>
          </a:stretch>
        </p:blipFill>
        <p:spPr>
          <a:xfrm>
            <a:off x="5004048" y="4509120"/>
            <a:ext cx="3744415" cy="2201716"/>
          </a:xfrm>
          <a:prstGeom prst="rect">
            <a:avLst/>
          </a:prstGeom>
        </p:spPr>
      </p:pic>
    </p:spTree>
    <p:extLst>
      <p:ext uri="{BB962C8B-B14F-4D97-AF65-F5344CB8AC3E}">
        <p14:creationId xmlns:p14="http://schemas.microsoft.com/office/powerpoint/2010/main" val="547877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err="1">
                <a:solidFill>
                  <a:srgbClr val="FFFFFF"/>
                </a:solidFill>
              </a:rPr>
              <a:t>Coexpression</a:t>
            </a:r>
            <a:endParaRPr lang="en-US" sz="4000" dirty="0">
              <a:solidFill>
                <a:srgbClr val="FFFFFF"/>
              </a:solidFill>
            </a:endParaRPr>
          </a:p>
        </p:txBody>
      </p:sp>
      <p:sp>
        <p:nvSpPr>
          <p:cNvPr id="4" name="Content Placeholder 2"/>
          <p:cNvSpPr>
            <a:spLocks noGrp="1"/>
          </p:cNvSpPr>
          <p:nvPr>
            <p:ph idx="1"/>
          </p:nvPr>
        </p:nvSpPr>
        <p:spPr>
          <a:xfrm>
            <a:off x="251520" y="1412777"/>
            <a:ext cx="8640960" cy="936103"/>
          </a:xfrm>
        </p:spPr>
        <p:txBody>
          <a:bodyPr>
            <a:normAutofit/>
          </a:bodyPr>
          <a:lstStyle/>
          <a:p>
            <a:r>
              <a:rPr lang="en-US" sz="2000" dirty="0"/>
              <a:t>Some genes, especially those directly or indirectly interacted, tend to be expressed together, positively or negatively</a:t>
            </a:r>
          </a:p>
        </p:txBody>
      </p:sp>
      <p:pic>
        <p:nvPicPr>
          <p:cNvPr id="5" name="Picture 4" descr="co_expression_result-BRCA1-PSME3.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2936"/>
            <a:ext cx="4112205" cy="3240360"/>
          </a:xfrm>
          <a:prstGeom prst="rect">
            <a:avLst/>
          </a:prstGeom>
        </p:spPr>
      </p:pic>
      <p:pic>
        <p:nvPicPr>
          <p:cNvPr id="6" name="Picture 5" descr="co_expression_result-BRCA2-FIS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4008" y="2852936"/>
            <a:ext cx="4112205" cy="3240360"/>
          </a:xfrm>
          <a:prstGeom prst="rect">
            <a:avLst/>
          </a:prstGeom>
        </p:spPr>
      </p:pic>
      <p:sp>
        <p:nvSpPr>
          <p:cNvPr id="7" name="TextBox 6"/>
          <p:cNvSpPr txBox="1"/>
          <p:nvPr/>
        </p:nvSpPr>
        <p:spPr>
          <a:xfrm>
            <a:off x="539552" y="2348880"/>
            <a:ext cx="5442528" cy="369332"/>
          </a:xfrm>
          <a:prstGeom prst="rect">
            <a:avLst/>
          </a:prstGeom>
          <a:noFill/>
        </p:spPr>
        <p:txBody>
          <a:bodyPr wrap="none" rtlCol="0">
            <a:spAutoFit/>
          </a:bodyPr>
          <a:lstStyle/>
          <a:p>
            <a:r>
              <a:rPr lang="en-US" dirty="0"/>
              <a:t>Using breast cancer patient RNA-</a:t>
            </a:r>
            <a:r>
              <a:rPr lang="en-US" dirty="0" err="1"/>
              <a:t>seq</a:t>
            </a:r>
            <a:r>
              <a:rPr lang="en-US" dirty="0"/>
              <a:t> data via </a:t>
            </a:r>
            <a:r>
              <a:rPr lang="en-US" dirty="0" err="1"/>
              <a:t>CBioportal</a:t>
            </a:r>
            <a:endParaRPr lang="en-US" dirty="0"/>
          </a:p>
        </p:txBody>
      </p:sp>
    </p:spTree>
    <p:extLst>
      <p:ext uri="{BB962C8B-B14F-4D97-AF65-F5344CB8AC3E}">
        <p14:creationId xmlns:p14="http://schemas.microsoft.com/office/powerpoint/2010/main" val="2549280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Long noncoding RNAs (</a:t>
            </a:r>
            <a:r>
              <a:rPr lang="en-US" dirty="0" err="1">
                <a:solidFill>
                  <a:schemeClr val="bg1"/>
                </a:solidFill>
              </a:rPr>
              <a:t>LncRNA</a:t>
            </a:r>
            <a:r>
              <a:rPr lang="en-US" dirty="0">
                <a:solidFill>
                  <a:schemeClr val="bg1"/>
                </a:solidFill>
              </a:rPr>
              <a:t>)</a:t>
            </a:r>
          </a:p>
        </p:txBody>
      </p:sp>
      <p:pic>
        <p:nvPicPr>
          <p:cNvPr id="4" name="Picture 3">
            <a:extLst>
              <a:ext uri="{FF2B5EF4-FFF2-40B4-BE49-F238E27FC236}">
                <a16:creationId xmlns:a16="http://schemas.microsoft.com/office/drawing/2014/main" id="{7176216C-D159-2E72-A278-FD462A32910B}"/>
              </a:ext>
            </a:extLst>
          </p:cNvPr>
          <p:cNvPicPr>
            <a:picLocks noChangeAspect="1"/>
          </p:cNvPicPr>
          <p:nvPr/>
        </p:nvPicPr>
        <p:blipFill>
          <a:blip r:embed="rId2"/>
          <a:stretch>
            <a:fillRect/>
          </a:stretch>
        </p:blipFill>
        <p:spPr>
          <a:xfrm>
            <a:off x="203945" y="1235952"/>
            <a:ext cx="8736109" cy="5577424"/>
          </a:xfrm>
          <a:prstGeom prst="rect">
            <a:avLst/>
          </a:prstGeom>
        </p:spPr>
      </p:pic>
    </p:spTree>
    <p:extLst>
      <p:ext uri="{BB962C8B-B14F-4D97-AF65-F5344CB8AC3E}">
        <p14:creationId xmlns:p14="http://schemas.microsoft.com/office/powerpoint/2010/main" val="31806402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6B86E4-BD6B-C74A-90E2-CC9FB76CEC16}"/>
              </a:ext>
            </a:extLst>
          </p:cNvPr>
          <p:cNvSpPr>
            <a:spLocks noGrp="1"/>
          </p:cNvSpPr>
          <p:nvPr>
            <p:ph type="title"/>
          </p:nvPr>
        </p:nvSpPr>
        <p:spPr/>
        <p:txBody>
          <a:bodyPr>
            <a:normAutofit/>
          </a:bodyPr>
          <a:lstStyle/>
          <a:p>
            <a:pPr algn="ctr"/>
            <a:r>
              <a:rPr lang="en-US" sz="4200" dirty="0">
                <a:solidFill>
                  <a:schemeClr val="bg1"/>
                </a:solidFill>
              </a:rPr>
              <a:t>What are </a:t>
            </a:r>
            <a:r>
              <a:rPr lang="en-US" sz="4200" dirty="0" err="1">
                <a:solidFill>
                  <a:schemeClr val="bg1"/>
                </a:solidFill>
              </a:rPr>
              <a:t>lncRNAs</a:t>
            </a:r>
            <a:r>
              <a:rPr lang="en-US" sz="4200" dirty="0">
                <a:solidFill>
                  <a:schemeClr val="bg1"/>
                </a:solidFill>
              </a:rPr>
              <a:t>?</a:t>
            </a:r>
          </a:p>
        </p:txBody>
      </p:sp>
      <p:sp>
        <p:nvSpPr>
          <p:cNvPr id="16" name="TextBox 15">
            <a:extLst>
              <a:ext uri="{FF2B5EF4-FFF2-40B4-BE49-F238E27FC236}">
                <a16:creationId xmlns:a16="http://schemas.microsoft.com/office/drawing/2014/main" id="{D81A31AC-2CDC-4949-8959-E73DEBF41888}"/>
              </a:ext>
            </a:extLst>
          </p:cNvPr>
          <p:cNvSpPr txBox="1"/>
          <p:nvPr/>
        </p:nvSpPr>
        <p:spPr>
          <a:xfrm>
            <a:off x="4422237" y="1822237"/>
            <a:ext cx="1537651" cy="323165"/>
          </a:xfrm>
          <a:prstGeom prst="rect">
            <a:avLst/>
          </a:prstGeom>
          <a:noFill/>
        </p:spPr>
        <p:txBody>
          <a:bodyPr wrap="square" rtlCol="0">
            <a:spAutoFit/>
          </a:bodyPr>
          <a:lstStyle/>
          <a:p>
            <a:pPr algn="ctr"/>
            <a:r>
              <a:rPr lang="en-US" sz="1500" dirty="0"/>
              <a:t>DNA - lncRNA</a:t>
            </a:r>
          </a:p>
        </p:txBody>
      </p:sp>
      <p:pic>
        <p:nvPicPr>
          <p:cNvPr id="6" name="Picture 5">
            <a:extLst>
              <a:ext uri="{FF2B5EF4-FFF2-40B4-BE49-F238E27FC236}">
                <a16:creationId xmlns:a16="http://schemas.microsoft.com/office/drawing/2014/main" id="{B32EF09F-D37C-0F41-97BD-7A9435294702}"/>
              </a:ext>
            </a:extLst>
          </p:cNvPr>
          <p:cNvPicPr>
            <a:picLocks noChangeAspect="1"/>
          </p:cNvPicPr>
          <p:nvPr/>
        </p:nvPicPr>
        <p:blipFill rotWithShape="1">
          <a:blip r:embed="rId3"/>
          <a:srcRect t="22616"/>
          <a:stretch/>
        </p:blipFill>
        <p:spPr>
          <a:xfrm>
            <a:off x="4690646" y="2152117"/>
            <a:ext cx="1022231" cy="870873"/>
          </a:xfrm>
          <a:prstGeom prst="rect">
            <a:avLst/>
          </a:prstGeom>
        </p:spPr>
      </p:pic>
      <p:pic>
        <p:nvPicPr>
          <p:cNvPr id="21" name="Picture 20">
            <a:extLst>
              <a:ext uri="{FF2B5EF4-FFF2-40B4-BE49-F238E27FC236}">
                <a16:creationId xmlns:a16="http://schemas.microsoft.com/office/drawing/2014/main" id="{250102C3-CF8E-F24A-A9B2-2DB630A5ED93}"/>
              </a:ext>
            </a:extLst>
          </p:cNvPr>
          <p:cNvPicPr>
            <a:picLocks noChangeAspect="1"/>
          </p:cNvPicPr>
          <p:nvPr/>
        </p:nvPicPr>
        <p:blipFill rotWithShape="1">
          <a:blip r:embed="rId4"/>
          <a:srcRect b="5374"/>
          <a:stretch/>
        </p:blipFill>
        <p:spPr>
          <a:xfrm>
            <a:off x="7327221" y="2130243"/>
            <a:ext cx="1133837" cy="1250314"/>
          </a:xfrm>
          <a:prstGeom prst="rect">
            <a:avLst/>
          </a:prstGeom>
        </p:spPr>
      </p:pic>
      <p:pic>
        <p:nvPicPr>
          <p:cNvPr id="22" name="Picture 21">
            <a:extLst>
              <a:ext uri="{FF2B5EF4-FFF2-40B4-BE49-F238E27FC236}">
                <a16:creationId xmlns:a16="http://schemas.microsoft.com/office/drawing/2014/main" id="{BBC11592-9351-754F-B2B1-7A521DF32C67}"/>
              </a:ext>
            </a:extLst>
          </p:cNvPr>
          <p:cNvPicPr>
            <a:picLocks noChangeAspect="1"/>
          </p:cNvPicPr>
          <p:nvPr/>
        </p:nvPicPr>
        <p:blipFill rotWithShape="1">
          <a:blip r:embed="rId5"/>
          <a:srcRect t="12422"/>
          <a:stretch/>
        </p:blipFill>
        <p:spPr>
          <a:xfrm>
            <a:off x="5997953" y="2163139"/>
            <a:ext cx="1151196" cy="1243198"/>
          </a:xfrm>
          <a:prstGeom prst="rect">
            <a:avLst/>
          </a:prstGeom>
        </p:spPr>
      </p:pic>
      <p:sp>
        <p:nvSpPr>
          <p:cNvPr id="25" name="TextBox 24">
            <a:extLst>
              <a:ext uri="{FF2B5EF4-FFF2-40B4-BE49-F238E27FC236}">
                <a16:creationId xmlns:a16="http://schemas.microsoft.com/office/drawing/2014/main" id="{4BB8F505-376C-204D-9C48-35192E9C47A3}"/>
              </a:ext>
            </a:extLst>
          </p:cNvPr>
          <p:cNvSpPr txBox="1"/>
          <p:nvPr/>
        </p:nvSpPr>
        <p:spPr>
          <a:xfrm>
            <a:off x="6730917" y="3563075"/>
            <a:ext cx="2161564" cy="461665"/>
          </a:xfrm>
          <a:prstGeom prst="rect">
            <a:avLst/>
          </a:prstGeom>
          <a:noFill/>
        </p:spPr>
        <p:txBody>
          <a:bodyPr wrap="square" rtlCol="0">
            <a:spAutoFit/>
          </a:bodyPr>
          <a:lstStyle/>
          <a:p>
            <a:pPr algn="ctr"/>
            <a:r>
              <a:rPr lang="en-US" sz="1200" dirty="0" err="1"/>
              <a:t>Atianand</a:t>
            </a:r>
            <a:r>
              <a:rPr lang="en-US" sz="1200" dirty="0"/>
              <a:t> et al., </a:t>
            </a:r>
            <a:r>
              <a:rPr lang="en-GB" sz="1200" i="1" dirty="0"/>
              <a:t>Annual review of immunology</a:t>
            </a:r>
            <a:r>
              <a:rPr lang="en-GB" sz="1200" dirty="0"/>
              <a:t> (</a:t>
            </a:r>
            <a:r>
              <a:rPr lang="en-US" sz="1200" dirty="0"/>
              <a:t>2017)</a:t>
            </a:r>
          </a:p>
        </p:txBody>
      </p:sp>
      <p:sp>
        <p:nvSpPr>
          <p:cNvPr id="31" name="TextBox 30">
            <a:extLst>
              <a:ext uri="{FF2B5EF4-FFF2-40B4-BE49-F238E27FC236}">
                <a16:creationId xmlns:a16="http://schemas.microsoft.com/office/drawing/2014/main" id="{6E67C0F7-9AA6-A04F-B7F3-AC944FCC204C}"/>
              </a:ext>
            </a:extLst>
          </p:cNvPr>
          <p:cNvSpPr txBox="1"/>
          <p:nvPr/>
        </p:nvSpPr>
        <p:spPr>
          <a:xfrm>
            <a:off x="251520" y="1614279"/>
            <a:ext cx="4439126" cy="2246769"/>
          </a:xfrm>
          <a:prstGeom prst="rect">
            <a:avLst/>
          </a:prstGeom>
          <a:noFill/>
        </p:spPr>
        <p:txBody>
          <a:bodyPr wrap="square" rtlCol="0">
            <a:spAutoFit/>
          </a:bodyPr>
          <a:lstStyle/>
          <a:p>
            <a:pPr marL="214313" indent="-214313">
              <a:buFont typeface="Arial" panose="020B0604020202020204" pitchFamily="34" charset="0"/>
              <a:buChar char="•"/>
            </a:pPr>
            <a:r>
              <a:rPr lang="en-US" sz="2000" dirty="0"/>
              <a:t>lncRNAs &gt; 200nt length</a:t>
            </a:r>
          </a:p>
          <a:p>
            <a:pPr marL="214313" indent="-214313">
              <a:buFont typeface="Arial" panose="020B0604020202020204" pitchFamily="34" charset="0"/>
              <a:buChar char="•"/>
            </a:pPr>
            <a:r>
              <a:rPr lang="en-US" sz="2000" dirty="0"/>
              <a:t>Some are conserved sequences, while some are poorly conserved</a:t>
            </a:r>
          </a:p>
          <a:p>
            <a:pPr marL="214313" indent="-214313">
              <a:buFont typeface="Arial" panose="020B0604020202020204" pitchFamily="34" charset="0"/>
              <a:buChar char="•"/>
            </a:pPr>
            <a:r>
              <a:rPr lang="en-US" sz="2000" dirty="0"/>
              <a:t>Restricted expression</a:t>
            </a:r>
          </a:p>
          <a:p>
            <a:pPr marL="214313" indent="-214313">
              <a:buFont typeface="Arial" panose="020B0604020202020204" pitchFamily="34" charset="0"/>
              <a:buChar char="•"/>
            </a:pPr>
            <a:r>
              <a:rPr lang="en-US" sz="2000" dirty="0"/>
              <a:t>Low expression</a:t>
            </a:r>
          </a:p>
          <a:p>
            <a:pPr marL="214313" indent="-214313">
              <a:buFont typeface="Arial" panose="020B0604020202020204" pitchFamily="34" charset="0"/>
              <a:buChar char="•"/>
            </a:pPr>
            <a:r>
              <a:rPr lang="en-US" sz="2000" dirty="0"/>
              <a:t>DNA, RNA and protein interactions</a:t>
            </a:r>
          </a:p>
          <a:p>
            <a:pPr marL="214313" indent="-214313">
              <a:buFont typeface="Arial" panose="020B0604020202020204" pitchFamily="34" charset="0"/>
              <a:buChar char="•"/>
            </a:pPr>
            <a:r>
              <a:rPr lang="en-US" sz="2000" dirty="0"/>
              <a:t>Gene regulation &amp; chromatin dynamics</a:t>
            </a:r>
          </a:p>
        </p:txBody>
      </p:sp>
      <p:sp>
        <p:nvSpPr>
          <p:cNvPr id="32" name="TextBox 31">
            <a:extLst>
              <a:ext uri="{FF2B5EF4-FFF2-40B4-BE49-F238E27FC236}">
                <a16:creationId xmlns:a16="http://schemas.microsoft.com/office/drawing/2014/main" id="{C5E867F7-2463-DE49-B8C3-5F7F63BE6C51}"/>
              </a:ext>
            </a:extLst>
          </p:cNvPr>
          <p:cNvSpPr txBox="1"/>
          <p:nvPr/>
        </p:nvSpPr>
        <p:spPr>
          <a:xfrm>
            <a:off x="5698645" y="1822322"/>
            <a:ext cx="1537651" cy="323165"/>
          </a:xfrm>
          <a:prstGeom prst="rect">
            <a:avLst/>
          </a:prstGeom>
          <a:noFill/>
        </p:spPr>
        <p:txBody>
          <a:bodyPr wrap="square" rtlCol="0">
            <a:spAutoFit/>
          </a:bodyPr>
          <a:lstStyle/>
          <a:p>
            <a:pPr algn="ctr"/>
            <a:r>
              <a:rPr lang="en-US" sz="1500" dirty="0"/>
              <a:t>RNA - lncRNA</a:t>
            </a:r>
          </a:p>
        </p:txBody>
      </p:sp>
      <p:sp>
        <p:nvSpPr>
          <p:cNvPr id="33" name="TextBox 32">
            <a:extLst>
              <a:ext uri="{FF2B5EF4-FFF2-40B4-BE49-F238E27FC236}">
                <a16:creationId xmlns:a16="http://schemas.microsoft.com/office/drawing/2014/main" id="{270E98BA-9854-4C41-9971-F1EB3CA73808}"/>
              </a:ext>
            </a:extLst>
          </p:cNvPr>
          <p:cNvSpPr txBox="1"/>
          <p:nvPr/>
        </p:nvSpPr>
        <p:spPr>
          <a:xfrm>
            <a:off x="7149149" y="1822237"/>
            <a:ext cx="1537651" cy="323165"/>
          </a:xfrm>
          <a:prstGeom prst="rect">
            <a:avLst/>
          </a:prstGeom>
          <a:noFill/>
        </p:spPr>
        <p:txBody>
          <a:bodyPr wrap="square" rtlCol="0">
            <a:spAutoFit/>
          </a:bodyPr>
          <a:lstStyle/>
          <a:p>
            <a:pPr algn="ctr"/>
            <a:r>
              <a:rPr lang="en-US" sz="1500" dirty="0"/>
              <a:t>Protein - lncRNA</a:t>
            </a:r>
          </a:p>
        </p:txBody>
      </p:sp>
      <p:sp>
        <p:nvSpPr>
          <p:cNvPr id="5" name="TextBox 4">
            <a:extLst>
              <a:ext uri="{FF2B5EF4-FFF2-40B4-BE49-F238E27FC236}">
                <a16:creationId xmlns:a16="http://schemas.microsoft.com/office/drawing/2014/main" id="{F34FE9D7-6F03-BE49-9E4B-D2D49014FC46}"/>
              </a:ext>
            </a:extLst>
          </p:cNvPr>
          <p:cNvSpPr txBox="1"/>
          <p:nvPr/>
        </p:nvSpPr>
        <p:spPr>
          <a:xfrm>
            <a:off x="3243162" y="4053403"/>
            <a:ext cx="2469715" cy="369332"/>
          </a:xfrm>
          <a:prstGeom prst="rect">
            <a:avLst/>
          </a:prstGeom>
          <a:noFill/>
        </p:spPr>
        <p:txBody>
          <a:bodyPr wrap="none" rtlCol="0">
            <a:spAutoFit/>
          </a:bodyPr>
          <a:lstStyle/>
          <a:p>
            <a:r>
              <a:rPr lang="en-US" dirty="0"/>
              <a:t>Functional classification</a:t>
            </a:r>
          </a:p>
        </p:txBody>
      </p:sp>
      <p:cxnSp>
        <p:nvCxnSpPr>
          <p:cNvPr id="74" name="Straight Connector 73">
            <a:extLst>
              <a:ext uri="{FF2B5EF4-FFF2-40B4-BE49-F238E27FC236}">
                <a16:creationId xmlns:a16="http://schemas.microsoft.com/office/drawing/2014/main" id="{1528AD3B-1E5A-3240-968A-F39DC7B20B1B}"/>
              </a:ext>
            </a:extLst>
          </p:cNvPr>
          <p:cNvCxnSpPr>
            <a:cxnSpLocks/>
          </p:cNvCxnSpPr>
          <p:nvPr/>
        </p:nvCxnSpPr>
        <p:spPr>
          <a:xfrm>
            <a:off x="1304014" y="5765529"/>
            <a:ext cx="655272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Rounded Rectangle 74">
            <a:extLst>
              <a:ext uri="{FF2B5EF4-FFF2-40B4-BE49-F238E27FC236}">
                <a16:creationId xmlns:a16="http://schemas.microsoft.com/office/drawing/2014/main" id="{029FB575-064E-084F-B9A5-6DAA59A34974}"/>
              </a:ext>
            </a:extLst>
          </p:cNvPr>
          <p:cNvSpPr/>
          <p:nvPr/>
        </p:nvSpPr>
        <p:spPr>
          <a:xfrm>
            <a:off x="4184334" y="5631756"/>
            <a:ext cx="792088" cy="288032"/>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Intron</a:t>
            </a:r>
          </a:p>
        </p:txBody>
      </p:sp>
      <p:cxnSp>
        <p:nvCxnSpPr>
          <p:cNvPr id="76" name="Straight Connector 75">
            <a:extLst>
              <a:ext uri="{FF2B5EF4-FFF2-40B4-BE49-F238E27FC236}">
                <a16:creationId xmlns:a16="http://schemas.microsoft.com/office/drawing/2014/main" id="{8EDFAD58-47C4-944C-A658-55ED7AB86267}"/>
              </a:ext>
            </a:extLst>
          </p:cNvPr>
          <p:cNvCxnSpPr>
            <a:cxnSpLocks/>
          </p:cNvCxnSpPr>
          <p:nvPr/>
        </p:nvCxnSpPr>
        <p:spPr>
          <a:xfrm flipV="1">
            <a:off x="5264454" y="4967469"/>
            <a:ext cx="0" cy="647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29C231F-7146-DC47-BF29-561A085341ED}"/>
              </a:ext>
            </a:extLst>
          </p:cNvPr>
          <p:cNvCxnSpPr>
            <a:cxnSpLocks/>
          </p:cNvCxnSpPr>
          <p:nvPr/>
        </p:nvCxnSpPr>
        <p:spPr>
          <a:xfrm>
            <a:off x="3176222" y="5503629"/>
            <a:ext cx="42764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AC943287-D2DA-8543-8080-DE261783AA91}"/>
              </a:ext>
            </a:extLst>
          </p:cNvPr>
          <p:cNvSpPr txBox="1"/>
          <p:nvPr/>
        </p:nvSpPr>
        <p:spPr>
          <a:xfrm>
            <a:off x="3555477" y="5342838"/>
            <a:ext cx="433394" cy="246221"/>
          </a:xfrm>
          <a:prstGeom prst="rect">
            <a:avLst/>
          </a:prstGeom>
          <a:noFill/>
        </p:spPr>
        <p:txBody>
          <a:bodyPr wrap="square" rtlCol="0">
            <a:spAutoFit/>
          </a:bodyPr>
          <a:lstStyle/>
          <a:p>
            <a:r>
              <a:rPr lang="en-US" sz="1000" dirty="0"/>
              <a:t>TSS</a:t>
            </a:r>
          </a:p>
        </p:txBody>
      </p:sp>
      <p:sp>
        <p:nvSpPr>
          <p:cNvPr id="79" name="TextBox 78">
            <a:extLst>
              <a:ext uri="{FF2B5EF4-FFF2-40B4-BE49-F238E27FC236}">
                <a16:creationId xmlns:a16="http://schemas.microsoft.com/office/drawing/2014/main" id="{D8CBBC10-3109-2547-BEC6-4C59DBC3B197}"/>
              </a:ext>
            </a:extLst>
          </p:cNvPr>
          <p:cNvSpPr txBox="1"/>
          <p:nvPr/>
        </p:nvSpPr>
        <p:spPr>
          <a:xfrm>
            <a:off x="5048431" y="4449641"/>
            <a:ext cx="779243" cy="276999"/>
          </a:xfrm>
          <a:prstGeom prst="rect">
            <a:avLst/>
          </a:prstGeom>
          <a:noFill/>
        </p:spPr>
        <p:txBody>
          <a:bodyPr wrap="square" rtlCol="0">
            <a:spAutoFit/>
          </a:bodyPr>
          <a:lstStyle/>
          <a:p>
            <a:r>
              <a:rPr lang="en-US" sz="1200" dirty="0"/>
              <a:t>Intronic</a:t>
            </a:r>
          </a:p>
        </p:txBody>
      </p:sp>
      <p:cxnSp>
        <p:nvCxnSpPr>
          <p:cNvPr id="80" name="Straight Connector 79">
            <a:extLst>
              <a:ext uri="{FF2B5EF4-FFF2-40B4-BE49-F238E27FC236}">
                <a16:creationId xmlns:a16="http://schemas.microsoft.com/office/drawing/2014/main" id="{1C15F611-81F2-394C-9125-84C65AD34208}"/>
              </a:ext>
            </a:extLst>
          </p:cNvPr>
          <p:cNvCxnSpPr>
            <a:cxnSpLocks/>
          </p:cNvCxnSpPr>
          <p:nvPr/>
        </p:nvCxnSpPr>
        <p:spPr>
          <a:xfrm flipV="1">
            <a:off x="4616382" y="4613401"/>
            <a:ext cx="0" cy="10081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9E79124A-7449-CE42-AF75-11EEB1BD3E0D}"/>
              </a:ext>
            </a:extLst>
          </p:cNvPr>
          <p:cNvCxnSpPr>
            <a:cxnSpLocks/>
          </p:cNvCxnSpPr>
          <p:nvPr/>
        </p:nvCxnSpPr>
        <p:spPr>
          <a:xfrm>
            <a:off x="4616382" y="4613401"/>
            <a:ext cx="42764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7ECCA7A-4D12-0041-AE6B-826B3A239602}"/>
              </a:ext>
            </a:extLst>
          </p:cNvPr>
          <p:cNvCxnSpPr>
            <a:cxnSpLocks/>
          </p:cNvCxnSpPr>
          <p:nvPr/>
        </p:nvCxnSpPr>
        <p:spPr>
          <a:xfrm flipV="1">
            <a:off x="4089276" y="5765530"/>
            <a:ext cx="0" cy="4422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471E5A0F-B2B8-9B4B-A0F7-D663061377FF}"/>
              </a:ext>
            </a:extLst>
          </p:cNvPr>
          <p:cNvCxnSpPr>
            <a:cxnSpLocks/>
          </p:cNvCxnSpPr>
          <p:nvPr/>
        </p:nvCxnSpPr>
        <p:spPr>
          <a:xfrm flipH="1">
            <a:off x="3608270" y="6207820"/>
            <a:ext cx="48100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BEE45B16-0678-1449-B8B3-103D57BA78BD}"/>
              </a:ext>
            </a:extLst>
          </p:cNvPr>
          <p:cNvSpPr txBox="1"/>
          <p:nvPr/>
        </p:nvSpPr>
        <p:spPr>
          <a:xfrm>
            <a:off x="2781542" y="6053562"/>
            <a:ext cx="826728" cy="276999"/>
          </a:xfrm>
          <a:prstGeom prst="rect">
            <a:avLst/>
          </a:prstGeom>
          <a:noFill/>
        </p:spPr>
        <p:txBody>
          <a:bodyPr wrap="square" rtlCol="0">
            <a:spAutoFit/>
          </a:bodyPr>
          <a:lstStyle/>
          <a:p>
            <a:pPr algn="r"/>
            <a:r>
              <a:rPr lang="en-US" sz="1200" dirty="0"/>
              <a:t>Antisense</a:t>
            </a:r>
          </a:p>
        </p:txBody>
      </p:sp>
      <p:cxnSp>
        <p:nvCxnSpPr>
          <p:cNvPr id="85" name="Straight Connector 84">
            <a:extLst>
              <a:ext uri="{FF2B5EF4-FFF2-40B4-BE49-F238E27FC236}">
                <a16:creationId xmlns:a16="http://schemas.microsoft.com/office/drawing/2014/main" id="{78914483-4F81-F44F-AF76-80B89C24043E}"/>
              </a:ext>
            </a:extLst>
          </p:cNvPr>
          <p:cNvCxnSpPr>
            <a:cxnSpLocks/>
          </p:cNvCxnSpPr>
          <p:nvPr/>
        </p:nvCxnSpPr>
        <p:spPr>
          <a:xfrm flipV="1">
            <a:off x="2240118" y="4901434"/>
            <a:ext cx="0" cy="6480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7E0A5881-60C8-9546-BCDB-18BAAD2A5E83}"/>
              </a:ext>
            </a:extLst>
          </p:cNvPr>
          <p:cNvCxnSpPr>
            <a:cxnSpLocks/>
          </p:cNvCxnSpPr>
          <p:nvPr/>
        </p:nvCxnSpPr>
        <p:spPr>
          <a:xfrm flipV="1">
            <a:off x="2231406" y="5919789"/>
            <a:ext cx="0" cy="6378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4DFA7A87-75D5-DC40-90CF-E7E5F2350EE7}"/>
              </a:ext>
            </a:extLst>
          </p:cNvPr>
          <p:cNvCxnSpPr>
            <a:cxnSpLocks/>
          </p:cNvCxnSpPr>
          <p:nvPr/>
        </p:nvCxnSpPr>
        <p:spPr>
          <a:xfrm flipH="1">
            <a:off x="1750400" y="6557617"/>
            <a:ext cx="48100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69337B8C-18DB-8F4A-9AD8-C8C947B9DE28}"/>
              </a:ext>
            </a:extLst>
          </p:cNvPr>
          <p:cNvCxnSpPr>
            <a:cxnSpLocks/>
          </p:cNvCxnSpPr>
          <p:nvPr/>
        </p:nvCxnSpPr>
        <p:spPr>
          <a:xfrm>
            <a:off x="2240118" y="4901433"/>
            <a:ext cx="42764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E8F1F676-DD24-6C46-B292-245EA17D389D}"/>
              </a:ext>
            </a:extLst>
          </p:cNvPr>
          <p:cNvSpPr txBox="1"/>
          <p:nvPr/>
        </p:nvSpPr>
        <p:spPr>
          <a:xfrm>
            <a:off x="2646015" y="4740888"/>
            <a:ext cx="1060414" cy="276999"/>
          </a:xfrm>
          <a:prstGeom prst="rect">
            <a:avLst/>
          </a:prstGeom>
          <a:noFill/>
        </p:spPr>
        <p:txBody>
          <a:bodyPr wrap="square" rtlCol="0">
            <a:spAutoFit/>
          </a:bodyPr>
          <a:lstStyle/>
          <a:p>
            <a:r>
              <a:rPr lang="en-US" sz="1200" dirty="0"/>
              <a:t>Enhancer</a:t>
            </a:r>
          </a:p>
        </p:txBody>
      </p:sp>
      <p:cxnSp>
        <p:nvCxnSpPr>
          <p:cNvPr id="90" name="Straight Connector 89">
            <a:extLst>
              <a:ext uri="{FF2B5EF4-FFF2-40B4-BE49-F238E27FC236}">
                <a16:creationId xmlns:a16="http://schemas.microsoft.com/office/drawing/2014/main" id="{23C0FB82-A2B7-6F48-9060-D50C466439DD}"/>
              </a:ext>
            </a:extLst>
          </p:cNvPr>
          <p:cNvCxnSpPr>
            <a:cxnSpLocks/>
          </p:cNvCxnSpPr>
          <p:nvPr/>
        </p:nvCxnSpPr>
        <p:spPr>
          <a:xfrm flipV="1">
            <a:off x="3102712" y="5255501"/>
            <a:ext cx="1502" cy="5020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E2BFA96F-40A6-A84C-875C-D88416CC2F8E}"/>
              </a:ext>
            </a:extLst>
          </p:cNvPr>
          <p:cNvCxnSpPr>
            <a:cxnSpLocks/>
          </p:cNvCxnSpPr>
          <p:nvPr/>
        </p:nvCxnSpPr>
        <p:spPr>
          <a:xfrm flipV="1">
            <a:off x="3104214" y="5255501"/>
            <a:ext cx="792088" cy="59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1AFDDFC1-4DFC-684F-9994-409540DA7186}"/>
              </a:ext>
            </a:extLst>
          </p:cNvPr>
          <p:cNvSpPr txBox="1"/>
          <p:nvPr/>
        </p:nvSpPr>
        <p:spPr>
          <a:xfrm>
            <a:off x="3857047" y="5093244"/>
            <a:ext cx="852241" cy="276999"/>
          </a:xfrm>
          <a:prstGeom prst="rect">
            <a:avLst/>
          </a:prstGeom>
          <a:noFill/>
        </p:spPr>
        <p:txBody>
          <a:bodyPr wrap="square" rtlCol="0">
            <a:spAutoFit/>
          </a:bodyPr>
          <a:lstStyle/>
          <a:p>
            <a:r>
              <a:rPr lang="en-US" sz="1200" dirty="0"/>
              <a:t>Genic</a:t>
            </a:r>
          </a:p>
        </p:txBody>
      </p:sp>
      <p:cxnSp>
        <p:nvCxnSpPr>
          <p:cNvPr id="93" name="Straight Connector 92">
            <a:extLst>
              <a:ext uri="{FF2B5EF4-FFF2-40B4-BE49-F238E27FC236}">
                <a16:creationId xmlns:a16="http://schemas.microsoft.com/office/drawing/2014/main" id="{B790457C-D1AB-3949-8FFA-79F4BC087B06}"/>
              </a:ext>
            </a:extLst>
          </p:cNvPr>
          <p:cNvCxnSpPr>
            <a:cxnSpLocks/>
          </p:cNvCxnSpPr>
          <p:nvPr/>
        </p:nvCxnSpPr>
        <p:spPr>
          <a:xfrm flipV="1">
            <a:off x="6341713" y="5255500"/>
            <a:ext cx="1502" cy="5020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0E628A2-BB58-3047-855E-3162BC29263C}"/>
              </a:ext>
            </a:extLst>
          </p:cNvPr>
          <p:cNvCxnSpPr>
            <a:cxnSpLocks/>
          </p:cNvCxnSpPr>
          <p:nvPr/>
        </p:nvCxnSpPr>
        <p:spPr>
          <a:xfrm flipV="1">
            <a:off x="6340211" y="5765529"/>
            <a:ext cx="1502" cy="5020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E253B244-9AF1-C94B-8F8B-B4FDD98F3332}"/>
              </a:ext>
            </a:extLst>
          </p:cNvPr>
          <p:cNvCxnSpPr>
            <a:cxnSpLocks/>
          </p:cNvCxnSpPr>
          <p:nvPr/>
        </p:nvCxnSpPr>
        <p:spPr>
          <a:xfrm>
            <a:off x="6340211" y="5255899"/>
            <a:ext cx="42764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FA6DAA19-7885-714C-99A1-54CB70B175FC}"/>
              </a:ext>
            </a:extLst>
          </p:cNvPr>
          <p:cNvCxnSpPr>
            <a:cxnSpLocks/>
          </p:cNvCxnSpPr>
          <p:nvPr/>
        </p:nvCxnSpPr>
        <p:spPr>
          <a:xfrm flipH="1">
            <a:off x="5859205" y="6267849"/>
            <a:ext cx="48100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4989D24E-0654-0440-AE96-D91649732DF9}"/>
              </a:ext>
            </a:extLst>
          </p:cNvPr>
          <p:cNvSpPr txBox="1"/>
          <p:nvPr/>
        </p:nvSpPr>
        <p:spPr>
          <a:xfrm>
            <a:off x="6763925" y="5093243"/>
            <a:ext cx="1060414" cy="276999"/>
          </a:xfrm>
          <a:prstGeom prst="rect">
            <a:avLst/>
          </a:prstGeom>
          <a:noFill/>
        </p:spPr>
        <p:txBody>
          <a:bodyPr wrap="square" rtlCol="0">
            <a:spAutoFit/>
          </a:bodyPr>
          <a:lstStyle/>
          <a:p>
            <a:r>
              <a:rPr lang="en-US" sz="1200" dirty="0"/>
              <a:t>Intergenic</a:t>
            </a:r>
          </a:p>
        </p:txBody>
      </p:sp>
      <p:cxnSp>
        <p:nvCxnSpPr>
          <p:cNvPr id="98" name="Straight Arrow Connector 97">
            <a:extLst>
              <a:ext uri="{FF2B5EF4-FFF2-40B4-BE49-F238E27FC236}">
                <a16:creationId xmlns:a16="http://schemas.microsoft.com/office/drawing/2014/main" id="{18A9F848-C026-584F-A6DA-FB65FEDE8B06}"/>
              </a:ext>
            </a:extLst>
          </p:cNvPr>
          <p:cNvCxnSpPr>
            <a:cxnSpLocks/>
          </p:cNvCxnSpPr>
          <p:nvPr/>
        </p:nvCxnSpPr>
        <p:spPr>
          <a:xfrm flipH="1">
            <a:off x="7136662" y="6053561"/>
            <a:ext cx="48100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A9A33CD8-8010-E04A-B3A5-54EE023BECA6}"/>
              </a:ext>
            </a:extLst>
          </p:cNvPr>
          <p:cNvCxnSpPr>
            <a:cxnSpLocks/>
          </p:cNvCxnSpPr>
          <p:nvPr/>
        </p:nvCxnSpPr>
        <p:spPr>
          <a:xfrm flipV="1">
            <a:off x="7609202" y="5775775"/>
            <a:ext cx="6875" cy="7818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CBE0467F-261B-084E-970B-2C5E8C87E7D7}"/>
              </a:ext>
            </a:extLst>
          </p:cNvPr>
          <p:cNvCxnSpPr>
            <a:cxnSpLocks/>
          </p:cNvCxnSpPr>
          <p:nvPr/>
        </p:nvCxnSpPr>
        <p:spPr>
          <a:xfrm flipH="1">
            <a:off x="6841755" y="6556830"/>
            <a:ext cx="767446" cy="110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BD87EDA3-9210-454D-B754-BCC882109CFB}"/>
              </a:ext>
            </a:extLst>
          </p:cNvPr>
          <p:cNvSpPr txBox="1"/>
          <p:nvPr/>
        </p:nvSpPr>
        <p:spPr>
          <a:xfrm>
            <a:off x="6751980" y="5909546"/>
            <a:ext cx="433394" cy="246221"/>
          </a:xfrm>
          <a:prstGeom prst="rect">
            <a:avLst/>
          </a:prstGeom>
          <a:noFill/>
        </p:spPr>
        <p:txBody>
          <a:bodyPr wrap="square" rtlCol="0">
            <a:spAutoFit/>
          </a:bodyPr>
          <a:lstStyle/>
          <a:p>
            <a:r>
              <a:rPr lang="en-US" sz="1000" dirty="0"/>
              <a:t>TSS</a:t>
            </a:r>
          </a:p>
        </p:txBody>
      </p:sp>
      <p:sp>
        <p:nvSpPr>
          <p:cNvPr id="102" name="TextBox 101">
            <a:extLst>
              <a:ext uri="{FF2B5EF4-FFF2-40B4-BE49-F238E27FC236}">
                <a16:creationId xmlns:a16="http://schemas.microsoft.com/office/drawing/2014/main" id="{C6F1A9CC-EFE5-FE44-8409-7A03F51A8110}"/>
              </a:ext>
            </a:extLst>
          </p:cNvPr>
          <p:cNvSpPr txBox="1"/>
          <p:nvPr/>
        </p:nvSpPr>
        <p:spPr>
          <a:xfrm>
            <a:off x="4544374" y="6402945"/>
            <a:ext cx="2308542" cy="276999"/>
          </a:xfrm>
          <a:prstGeom prst="rect">
            <a:avLst/>
          </a:prstGeom>
          <a:noFill/>
        </p:spPr>
        <p:txBody>
          <a:bodyPr wrap="square" rtlCol="0">
            <a:spAutoFit/>
          </a:bodyPr>
          <a:lstStyle/>
          <a:p>
            <a:pPr algn="r"/>
            <a:r>
              <a:rPr lang="en-US" sz="1200" dirty="0"/>
              <a:t>Natural Antisense Transcripts </a:t>
            </a:r>
          </a:p>
        </p:txBody>
      </p:sp>
      <p:cxnSp>
        <p:nvCxnSpPr>
          <p:cNvPr id="103" name="Straight Connector 102">
            <a:extLst>
              <a:ext uri="{FF2B5EF4-FFF2-40B4-BE49-F238E27FC236}">
                <a16:creationId xmlns:a16="http://schemas.microsoft.com/office/drawing/2014/main" id="{75B79CDF-9D3B-CD43-B59F-5E8DD9D1C6A1}"/>
              </a:ext>
            </a:extLst>
          </p:cNvPr>
          <p:cNvCxnSpPr>
            <a:cxnSpLocks/>
          </p:cNvCxnSpPr>
          <p:nvPr/>
        </p:nvCxnSpPr>
        <p:spPr>
          <a:xfrm flipV="1">
            <a:off x="3176222" y="5503629"/>
            <a:ext cx="0" cy="2721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9E74E8DE-69CE-1D4B-8AFE-AB3B0A9A758F}"/>
              </a:ext>
            </a:extLst>
          </p:cNvPr>
          <p:cNvCxnSpPr>
            <a:cxnSpLocks/>
          </p:cNvCxnSpPr>
          <p:nvPr/>
        </p:nvCxnSpPr>
        <p:spPr>
          <a:xfrm flipV="1">
            <a:off x="5264454" y="4967469"/>
            <a:ext cx="792088" cy="59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16FCF76E-0CCC-7345-9154-D3C695FB848F}"/>
              </a:ext>
            </a:extLst>
          </p:cNvPr>
          <p:cNvCxnSpPr>
            <a:cxnSpLocks/>
          </p:cNvCxnSpPr>
          <p:nvPr/>
        </p:nvCxnSpPr>
        <p:spPr>
          <a:xfrm>
            <a:off x="5264454" y="5496725"/>
            <a:ext cx="42764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DF8C3FEA-2DD6-B845-A8CD-13D8595D2F53}"/>
              </a:ext>
            </a:extLst>
          </p:cNvPr>
          <p:cNvSpPr txBox="1"/>
          <p:nvPr/>
        </p:nvSpPr>
        <p:spPr>
          <a:xfrm>
            <a:off x="5652383" y="5333055"/>
            <a:ext cx="433394" cy="246221"/>
          </a:xfrm>
          <a:prstGeom prst="rect">
            <a:avLst/>
          </a:prstGeom>
          <a:noFill/>
        </p:spPr>
        <p:txBody>
          <a:bodyPr wrap="square" rtlCol="0">
            <a:spAutoFit/>
          </a:bodyPr>
          <a:lstStyle/>
          <a:p>
            <a:r>
              <a:rPr lang="en-US" sz="1000" dirty="0"/>
              <a:t>TSS</a:t>
            </a:r>
          </a:p>
        </p:txBody>
      </p:sp>
      <p:sp>
        <p:nvSpPr>
          <p:cNvPr id="107" name="TextBox 106">
            <a:extLst>
              <a:ext uri="{FF2B5EF4-FFF2-40B4-BE49-F238E27FC236}">
                <a16:creationId xmlns:a16="http://schemas.microsoft.com/office/drawing/2014/main" id="{425A0A3F-EBBA-8940-8609-281F458ACC7F}"/>
              </a:ext>
            </a:extLst>
          </p:cNvPr>
          <p:cNvSpPr txBox="1"/>
          <p:nvPr/>
        </p:nvSpPr>
        <p:spPr>
          <a:xfrm>
            <a:off x="5995609" y="4816126"/>
            <a:ext cx="1732152" cy="276999"/>
          </a:xfrm>
          <a:prstGeom prst="rect">
            <a:avLst/>
          </a:prstGeom>
          <a:noFill/>
        </p:spPr>
        <p:txBody>
          <a:bodyPr wrap="square" rtlCol="0">
            <a:spAutoFit/>
          </a:bodyPr>
          <a:lstStyle/>
          <a:p>
            <a:r>
              <a:rPr lang="en-US" sz="1200" dirty="0"/>
              <a:t>Promoter-associated</a:t>
            </a:r>
          </a:p>
        </p:txBody>
      </p:sp>
      <p:sp>
        <p:nvSpPr>
          <p:cNvPr id="108" name="TextBox 107">
            <a:extLst>
              <a:ext uri="{FF2B5EF4-FFF2-40B4-BE49-F238E27FC236}">
                <a16:creationId xmlns:a16="http://schemas.microsoft.com/office/drawing/2014/main" id="{6CD5B446-5C04-404D-8ED8-A62C3747310B}"/>
              </a:ext>
            </a:extLst>
          </p:cNvPr>
          <p:cNvSpPr txBox="1"/>
          <p:nvPr/>
        </p:nvSpPr>
        <p:spPr>
          <a:xfrm>
            <a:off x="5094401" y="6127695"/>
            <a:ext cx="1060414" cy="276999"/>
          </a:xfrm>
          <a:prstGeom prst="rect">
            <a:avLst/>
          </a:prstGeom>
          <a:noFill/>
        </p:spPr>
        <p:txBody>
          <a:bodyPr wrap="square" rtlCol="0">
            <a:spAutoFit/>
          </a:bodyPr>
          <a:lstStyle/>
          <a:p>
            <a:r>
              <a:rPr lang="en-US" sz="1200" dirty="0"/>
              <a:t>Intergenic</a:t>
            </a:r>
          </a:p>
        </p:txBody>
      </p:sp>
      <p:sp>
        <p:nvSpPr>
          <p:cNvPr id="109" name="TextBox 108">
            <a:extLst>
              <a:ext uri="{FF2B5EF4-FFF2-40B4-BE49-F238E27FC236}">
                <a16:creationId xmlns:a16="http://schemas.microsoft.com/office/drawing/2014/main" id="{2B79C557-A1EF-1746-97AB-F016630B81F1}"/>
              </a:ext>
            </a:extLst>
          </p:cNvPr>
          <p:cNvSpPr txBox="1"/>
          <p:nvPr/>
        </p:nvSpPr>
        <p:spPr>
          <a:xfrm>
            <a:off x="683111" y="6429360"/>
            <a:ext cx="1060414" cy="276999"/>
          </a:xfrm>
          <a:prstGeom prst="rect">
            <a:avLst/>
          </a:prstGeom>
          <a:noFill/>
        </p:spPr>
        <p:txBody>
          <a:bodyPr wrap="square" rtlCol="0">
            <a:spAutoFit/>
          </a:bodyPr>
          <a:lstStyle/>
          <a:p>
            <a:pPr algn="r"/>
            <a:r>
              <a:rPr lang="en-US" sz="1200" dirty="0"/>
              <a:t>Enhancer</a:t>
            </a:r>
          </a:p>
        </p:txBody>
      </p:sp>
      <p:sp>
        <p:nvSpPr>
          <p:cNvPr id="110" name="Rounded Rectangle 109">
            <a:extLst>
              <a:ext uri="{FF2B5EF4-FFF2-40B4-BE49-F238E27FC236}">
                <a16:creationId xmlns:a16="http://schemas.microsoft.com/office/drawing/2014/main" id="{9519ACC5-041B-8040-8740-0E67DE564D2D}"/>
              </a:ext>
            </a:extLst>
          </p:cNvPr>
          <p:cNvSpPr/>
          <p:nvPr/>
        </p:nvSpPr>
        <p:spPr>
          <a:xfrm>
            <a:off x="3180627" y="5631757"/>
            <a:ext cx="900183" cy="277789"/>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Gene 1</a:t>
            </a:r>
          </a:p>
        </p:txBody>
      </p:sp>
      <p:sp>
        <p:nvSpPr>
          <p:cNvPr id="111" name="Rounded Rectangle 110">
            <a:extLst>
              <a:ext uri="{FF2B5EF4-FFF2-40B4-BE49-F238E27FC236}">
                <a16:creationId xmlns:a16="http://schemas.microsoft.com/office/drawing/2014/main" id="{887D213F-0A7B-D840-8665-34615B6930C5}"/>
              </a:ext>
            </a:extLst>
          </p:cNvPr>
          <p:cNvSpPr/>
          <p:nvPr/>
        </p:nvSpPr>
        <p:spPr>
          <a:xfrm>
            <a:off x="6704615" y="5621513"/>
            <a:ext cx="904587" cy="288032"/>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Gene 2</a:t>
            </a:r>
          </a:p>
        </p:txBody>
      </p:sp>
      <p:sp>
        <p:nvSpPr>
          <p:cNvPr id="112" name="Oval 111">
            <a:extLst>
              <a:ext uri="{FF2B5EF4-FFF2-40B4-BE49-F238E27FC236}">
                <a16:creationId xmlns:a16="http://schemas.microsoft.com/office/drawing/2014/main" id="{1E037BB4-5788-9E4D-9F0E-0014F6485A78}"/>
              </a:ext>
            </a:extLst>
          </p:cNvPr>
          <p:cNvSpPr/>
          <p:nvPr/>
        </p:nvSpPr>
        <p:spPr>
          <a:xfrm>
            <a:off x="1500150" y="5549506"/>
            <a:ext cx="1512168" cy="370283"/>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Enhancer</a:t>
            </a:r>
          </a:p>
        </p:txBody>
      </p:sp>
      <p:sp>
        <p:nvSpPr>
          <p:cNvPr id="113" name="Rounded Rectangle 112">
            <a:extLst>
              <a:ext uri="{FF2B5EF4-FFF2-40B4-BE49-F238E27FC236}">
                <a16:creationId xmlns:a16="http://schemas.microsoft.com/office/drawing/2014/main" id="{5FF4B95D-92A9-644A-86C2-ED7B60C7FFA7}"/>
              </a:ext>
            </a:extLst>
          </p:cNvPr>
          <p:cNvSpPr/>
          <p:nvPr/>
        </p:nvSpPr>
        <p:spPr>
          <a:xfrm>
            <a:off x="5098852" y="5621513"/>
            <a:ext cx="885682" cy="288032"/>
          </a:xfrm>
          <a:prstGeom prst="round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Gene 1</a:t>
            </a:r>
          </a:p>
        </p:txBody>
      </p:sp>
      <p:sp>
        <p:nvSpPr>
          <p:cNvPr id="52" name="TextBox 51">
            <a:extLst>
              <a:ext uri="{FF2B5EF4-FFF2-40B4-BE49-F238E27FC236}">
                <a16:creationId xmlns:a16="http://schemas.microsoft.com/office/drawing/2014/main" id="{A789AF8A-F987-8840-A016-22EC87096A6C}"/>
              </a:ext>
            </a:extLst>
          </p:cNvPr>
          <p:cNvSpPr txBox="1"/>
          <p:nvPr/>
        </p:nvSpPr>
        <p:spPr>
          <a:xfrm>
            <a:off x="10647" y="4024740"/>
            <a:ext cx="2750046" cy="646331"/>
          </a:xfrm>
          <a:prstGeom prst="rect">
            <a:avLst/>
          </a:prstGeom>
          <a:noFill/>
        </p:spPr>
        <p:txBody>
          <a:bodyPr wrap="square" rtlCol="0">
            <a:spAutoFit/>
          </a:bodyPr>
          <a:lstStyle/>
          <a:p>
            <a:r>
              <a:rPr lang="en-US" b="1" i="1" u="sng" dirty="0">
                <a:solidFill>
                  <a:srgbClr val="00B0F0"/>
                </a:solidFill>
              </a:rPr>
              <a:t>Ribosome depletion to capture all </a:t>
            </a:r>
            <a:r>
              <a:rPr lang="en-US" b="1" i="1" u="sng" dirty="0" err="1">
                <a:solidFill>
                  <a:srgbClr val="00B0F0"/>
                </a:solidFill>
              </a:rPr>
              <a:t>lncRNAs</a:t>
            </a:r>
            <a:endParaRPr lang="en-US" b="1" i="1" u="sng" dirty="0">
              <a:solidFill>
                <a:srgbClr val="00B0F0"/>
              </a:solidFill>
            </a:endParaRPr>
          </a:p>
        </p:txBody>
      </p:sp>
    </p:spTree>
    <p:extLst>
      <p:ext uri="{BB962C8B-B14F-4D97-AF65-F5344CB8AC3E}">
        <p14:creationId xmlns:p14="http://schemas.microsoft.com/office/powerpoint/2010/main" val="394992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9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8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8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80"/>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8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0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6"/>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76"/>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04"/>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07"/>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0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96"/>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94"/>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93"/>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95"/>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97"/>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101"/>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98"/>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99"/>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00"/>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5" grpId="0"/>
      <p:bldP spid="31" grpId="0"/>
      <p:bldP spid="32" grpId="0"/>
      <p:bldP spid="33" grpId="0"/>
      <p:bldP spid="5" grpId="0"/>
      <p:bldP spid="75" grpId="0" animBg="1"/>
      <p:bldP spid="78" grpId="0"/>
      <p:bldP spid="79" grpId="0"/>
      <p:bldP spid="84" grpId="0"/>
      <p:bldP spid="89" grpId="0"/>
      <p:bldP spid="92" grpId="0"/>
      <p:bldP spid="97" grpId="0"/>
      <p:bldP spid="101" grpId="0"/>
      <p:bldP spid="102" grpId="0"/>
      <p:bldP spid="106" grpId="0"/>
      <p:bldP spid="107" grpId="0"/>
      <p:bldP spid="108" grpId="0"/>
      <p:bldP spid="109" grpId="0"/>
      <p:bldP spid="110" grpId="0" animBg="1"/>
      <p:bldP spid="111" grpId="0" animBg="1"/>
      <p:bldP spid="112" grpId="0" animBg="1"/>
      <p:bldP spid="113" grpId="0" animBg="1"/>
      <p:bldP spid="5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0F8C9-26BF-3942-BC64-57F7DE6C9716}"/>
              </a:ext>
            </a:extLst>
          </p:cNvPr>
          <p:cNvSpPr>
            <a:spLocks noGrp="1"/>
          </p:cNvSpPr>
          <p:nvPr>
            <p:ph type="title"/>
          </p:nvPr>
        </p:nvSpPr>
        <p:spPr/>
        <p:txBody>
          <a:bodyPr/>
          <a:lstStyle/>
          <a:p>
            <a:r>
              <a:rPr lang="en-GB" dirty="0">
                <a:solidFill>
                  <a:schemeClr val="bg1"/>
                </a:solidFill>
              </a:rPr>
              <a:t>Content</a:t>
            </a:r>
            <a:endParaRPr lang="en-US" dirty="0"/>
          </a:p>
        </p:txBody>
      </p:sp>
      <p:sp>
        <p:nvSpPr>
          <p:cNvPr id="3" name="Content Placeholder 2">
            <a:extLst>
              <a:ext uri="{FF2B5EF4-FFF2-40B4-BE49-F238E27FC236}">
                <a16:creationId xmlns:a16="http://schemas.microsoft.com/office/drawing/2014/main" id="{A6AB0C38-E6AF-E240-9875-646C891D4153}"/>
              </a:ext>
            </a:extLst>
          </p:cNvPr>
          <p:cNvSpPr>
            <a:spLocks noGrp="1"/>
          </p:cNvSpPr>
          <p:nvPr>
            <p:ph idx="1"/>
          </p:nvPr>
        </p:nvSpPr>
        <p:spPr/>
        <p:txBody>
          <a:bodyPr>
            <a:normAutofit lnSpcReduction="10000"/>
          </a:bodyPr>
          <a:lstStyle/>
          <a:p>
            <a:r>
              <a:rPr lang="en-US" dirty="0"/>
              <a:t>RNA sequencing (RNA-</a:t>
            </a:r>
            <a:r>
              <a:rPr lang="en-US" dirty="0" err="1"/>
              <a:t>seq</a:t>
            </a:r>
            <a:r>
              <a:rPr lang="en-US" dirty="0"/>
              <a:t>)</a:t>
            </a:r>
          </a:p>
          <a:p>
            <a:pPr marL="0" indent="0">
              <a:buNone/>
            </a:pPr>
            <a:r>
              <a:rPr lang="en-US" dirty="0"/>
              <a:t>    - bulk RNA-</a:t>
            </a:r>
            <a:r>
              <a:rPr lang="en-US" dirty="0" err="1"/>
              <a:t>seq</a:t>
            </a:r>
            <a:endParaRPr lang="en-US" dirty="0"/>
          </a:p>
          <a:p>
            <a:pPr marL="0" indent="0">
              <a:buNone/>
            </a:pPr>
            <a:r>
              <a:rPr lang="en-US" dirty="0"/>
              <a:t>    - how to do RNA-</a:t>
            </a:r>
            <a:r>
              <a:rPr lang="en-US" dirty="0" err="1"/>
              <a:t>seq</a:t>
            </a:r>
            <a:r>
              <a:rPr lang="en-US" dirty="0"/>
              <a:t> and what can we do with it?</a:t>
            </a:r>
          </a:p>
          <a:p>
            <a:endParaRPr lang="en-US" dirty="0"/>
          </a:p>
          <a:p>
            <a:r>
              <a:rPr lang="en-US" dirty="0"/>
              <a:t>Single cell RNA-</a:t>
            </a:r>
            <a:r>
              <a:rPr lang="en-US" dirty="0" err="1"/>
              <a:t>seq</a:t>
            </a:r>
            <a:r>
              <a:rPr lang="en-US" dirty="0"/>
              <a:t> (</a:t>
            </a:r>
            <a:r>
              <a:rPr lang="en-US" dirty="0" err="1"/>
              <a:t>scRNA-seq</a:t>
            </a:r>
            <a:r>
              <a:rPr lang="en-US" dirty="0"/>
              <a:t>)</a:t>
            </a:r>
          </a:p>
          <a:p>
            <a:pPr marL="0" indent="0">
              <a:buNone/>
            </a:pPr>
            <a:r>
              <a:rPr lang="en-US" dirty="0"/>
              <a:t>    - how to do </a:t>
            </a:r>
            <a:r>
              <a:rPr lang="en-US" dirty="0" err="1"/>
              <a:t>scRNAseq</a:t>
            </a:r>
            <a:endParaRPr lang="en-US" dirty="0"/>
          </a:p>
          <a:p>
            <a:pPr marL="0" indent="0">
              <a:buNone/>
            </a:pPr>
            <a:r>
              <a:rPr lang="en-US" dirty="0"/>
              <a:t>    - what can it be used for?</a:t>
            </a:r>
          </a:p>
        </p:txBody>
      </p:sp>
    </p:spTree>
    <p:extLst>
      <p:ext uri="{BB962C8B-B14F-4D97-AF65-F5344CB8AC3E}">
        <p14:creationId xmlns:p14="http://schemas.microsoft.com/office/powerpoint/2010/main" val="2088507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8192E-745D-374B-92D1-BAEE5152B0D2}"/>
              </a:ext>
            </a:extLst>
          </p:cNvPr>
          <p:cNvSpPr>
            <a:spLocks noGrp="1"/>
          </p:cNvSpPr>
          <p:nvPr>
            <p:ph type="title"/>
          </p:nvPr>
        </p:nvSpPr>
        <p:spPr/>
        <p:txBody>
          <a:bodyPr/>
          <a:lstStyle/>
          <a:p>
            <a:r>
              <a:rPr lang="en-US" dirty="0" err="1">
                <a:solidFill>
                  <a:schemeClr val="bg1"/>
                </a:solidFill>
              </a:rPr>
              <a:t>LncRNAs</a:t>
            </a:r>
            <a:r>
              <a:rPr lang="en-US" dirty="0">
                <a:solidFill>
                  <a:schemeClr val="bg1"/>
                </a:solidFill>
              </a:rPr>
              <a:t> and hallmarks of cancer</a:t>
            </a:r>
          </a:p>
        </p:txBody>
      </p:sp>
      <p:pic>
        <p:nvPicPr>
          <p:cNvPr id="5" name="Picture 4">
            <a:extLst>
              <a:ext uri="{FF2B5EF4-FFF2-40B4-BE49-F238E27FC236}">
                <a16:creationId xmlns:a16="http://schemas.microsoft.com/office/drawing/2014/main" id="{001AEA46-0CB1-684A-9993-C5EA2FEE9F84}"/>
              </a:ext>
            </a:extLst>
          </p:cNvPr>
          <p:cNvPicPr>
            <a:picLocks noChangeAspect="1"/>
          </p:cNvPicPr>
          <p:nvPr/>
        </p:nvPicPr>
        <p:blipFill>
          <a:blip r:embed="rId2"/>
          <a:stretch>
            <a:fillRect/>
          </a:stretch>
        </p:blipFill>
        <p:spPr>
          <a:xfrm>
            <a:off x="683568" y="1430862"/>
            <a:ext cx="6572895" cy="5238497"/>
          </a:xfrm>
          <a:prstGeom prst="rect">
            <a:avLst/>
          </a:prstGeom>
        </p:spPr>
      </p:pic>
      <p:sp>
        <p:nvSpPr>
          <p:cNvPr id="6" name="TextBox 5">
            <a:extLst>
              <a:ext uri="{FF2B5EF4-FFF2-40B4-BE49-F238E27FC236}">
                <a16:creationId xmlns:a16="http://schemas.microsoft.com/office/drawing/2014/main" id="{24178DDE-6346-004A-8B28-DC43625A940B}"/>
              </a:ext>
            </a:extLst>
          </p:cNvPr>
          <p:cNvSpPr txBox="1"/>
          <p:nvPr/>
        </p:nvSpPr>
        <p:spPr>
          <a:xfrm>
            <a:off x="6588224" y="6519446"/>
            <a:ext cx="2520280" cy="338554"/>
          </a:xfrm>
          <a:prstGeom prst="rect">
            <a:avLst/>
          </a:prstGeom>
          <a:noFill/>
        </p:spPr>
        <p:txBody>
          <a:bodyPr wrap="square" rtlCol="0">
            <a:spAutoFit/>
          </a:bodyPr>
          <a:lstStyle/>
          <a:p>
            <a:r>
              <a:rPr lang="en-GB" sz="1600" dirty="0"/>
              <a:t>Rao et al. </a:t>
            </a:r>
            <a:r>
              <a:rPr lang="en-GB" sz="1600" dirty="0" err="1"/>
              <a:t>Mol</a:t>
            </a:r>
            <a:r>
              <a:rPr lang="en-GB" sz="1600" dirty="0"/>
              <a:t> </a:t>
            </a:r>
            <a:r>
              <a:rPr lang="en-GB" sz="1600" dirty="0" err="1"/>
              <a:t>Biol</a:t>
            </a:r>
            <a:r>
              <a:rPr lang="en-GB" sz="1600" dirty="0"/>
              <a:t> Rep 2017</a:t>
            </a:r>
            <a:endParaRPr lang="en-US" sz="1600" dirty="0"/>
          </a:p>
        </p:txBody>
      </p:sp>
    </p:spTree>
    <p:extLst>
      <p:ext uri="{BB962C8B-B14F-4D97-AF65-F5344CB8AC3E}">
        <p14:creationId xmlns:p14="http://schemas.microsoft.com/office/powerpoint/2010/main" val="45292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EB281-B25B-464A-A5C3-FB2C2CF97B4E}"/>
              </a:ext>
            </a:extLst>
          </p:cNvPr>
          <p:cNvSpPr>
            <a:spLocks noGrp="1"/>
          </p:cNvSpPr>
          <p:nvPr>
            <p:ph type="title"/>
          </p:nvPr>
        </p:nvSpPr>
        <p:spPr/>
        <p:txBody>
          <a:bodyPr>
            <a:normAutofit/>
          </a:bodyPr>
          <a:lstStyle/>
          <a:p>
            <a:r>
              <a:rPr lang="en-US" dirty="0">
                <a:solidFill>
                  <a:schemeClr val="bg1"/>
                </a:solidFill>
              </a:rPr>
              <a:t>LncRNA example: MALAT1</a:t>
            </a:r>
            <a:endParaRPr lang="en-US" dirty="0"/>
          </a:p>
        </p:txBody>
      </p:sp>
      <p:pic>
        <p:nvPicPr>
          <p:cNvPr id="4" name="Picture 3">
            <a:extLst>
              <a:ext uri="{FF2B5EF4-FFF2-40B4-BE49-F238E27FC236}">
                <a16:creationId xmlns:a16="http://schemas.microsoft.com/office/drawing/2014/main" id="{784EF88F-C023-1B4B-854C-D6E56901942C}"/>
              </a:ext>
            </a:extLst>
          </p:cNvPr>
          <p:cNvPicPr>
            <a:picLocks noChangeAspect="1"/>
          </p:cNvPicPr>
          <p:nvPr/>
        </p:nvPicPr>
        <p:blipFill>
          <a:blip r:embed="rId2"/>
          <a:stretch>
            <a:fillRect/>
          </a:stretch>
        </p:blipFill>
        <p:spPr>
          <a:xfrm>
            <a:off x="80412" y="1556792"/>
            <a:ext cx="8983176" cy="4536504"/>
          </a:xfrm>
          <a:prstGeom prst="rect">
            <a:avLst/>
          </a:prstGeom>
        </p:spPr>
      </p:pic>
      <p:sp>
        <p:nvSpPr>
          <p:cNvPr id="5" name="Rectangle: Rounded Corners 16">
            <a:extLst>
              <a:ext uri="{FF2B5EF4-FFF2-40B4-BE49-F238E27FC236}">
                <a16:creationId xmlns:a16="http://schemas.microsoft.com/office/drawing/2014/main" id="{38D7D269-D726-C546-B8A4-1C398C62584D}"/>
              </a:ext>
            </a:extLst>
          </p:cNvPr>
          <p:cNvSpPr/>
          <p:nvPr/>
        </p:nvSpPr>
        <p:spPr>
          <a:xfrm>
            <a:off x="3347864" y="1916832"/>
            <a:ext cx="3024336" cy="432048"/>
          </a:xfrm>
          <a:prstGeom prst="roundRect">
            <a:avLst/>
          </a:prstGeom>
          <a:noFill/>
          <a:ln w="635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 name="TextBox 5">
            <a:extLst>
              <a:ext uri="{FF2B5EF4-FFF2-40B4-BE49-F238E27FC236}">
                <a16:creationId xmlns:a16="http://schemas.microsoft.com/office/drawing/2014/main" id="{2E2ADDFE-2B1B-074E-8828-1A0D84FACBA3}"/>
              </a:ext>
            </a:extLst>
          </p:cNvPr>
          <p:cNvSpPr txBox="1"/>
          <p:nvPr/>
        </p:nvSpPr>
        <p:spPr>
          <a:xfrm>
            <a:off x="6406963" y="1763524"/>
            <a:ext cx="2656625" cy="369332"/>
          </a:xfrm>
          <a:prstGeom prst="rect">
            <a:avLst/>
          </a:prstGeom>
          <a:noFill/>
        </p:spPr>
        <p:txBody>
          <a:bodyPr wrap="none" rtlCol="0">
            <a:spAutoFit/>
          </a:bodyPr>
          <a:lstStyle/>
          <a:p>
            <a:r>
              <a:rPr lang="en-US" b="1" i="1" u="sng" dirty="0">
                <a:solidFill>
                  <a:srgbClr val="FF0000"/>
                </a:solidFill>
              </a:rPr>
              <a:t>High level of conservation</a:t>
            </a:r>
          </a:p>
        </p:txBody>
      </p:sp>
      <p:sp>
        <p:nvSpPr>
          <p:cNvPr id="7" name="Rectangle: Rounded Corners 16">
            <a:extLst>
              <a:ext uri="{FF2B5EF4-FFF2-40B4-BE49-F238E27FC236}">
                <a16:creationId xmlns:a16="http://schemas.microsoft.com/office/drawing/2014/main" id="{DC7C22AD-8959-8D43-8623-9952DD0CB49D}"/>
              </a:ext>
            </a:extLst>
          </p:cNvPr>
          <p:cNvSpPr/>
          <p:nvPr/>
        </p:nvSpPr>
        <p:spPr>
          <a:xfrm>
            <a:off x="971600" y="2332978"/>
            <a:ext cx="7200800" cy="1096022"/>
          </a:xfrm>
          <a:prstGeom prst="roundRect">
            <a:avLst/>
          </a:prstGeom>
          <a:noFill/>
          <a:ln w="635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 name="TextBox 7">
            <a:extLst>
              <a:ext uri="{FF2B5EF4-FFF2-40B4-BE49-F238E27FC236}">
                <a16:creationId xmlns:a16="http://schemas.microsoft.com/office/drawing/2014/main" id="{BC4F8A30-1851-094B-8849-BE6AC58E7DF7}"/>
              </a:ext>
            </a:extLst>
          </p:cNvPr>
          <p:cNvSpPr txBox="1"/>
          <p:nvPr/>
        </p:nvSpPr>
        <p:spPr>
          <a:xfrm>
            <a:off x="6670523" y="3404984"/>
            <a:ext cx="2323673" cy="646331"/>
          </a:xfrm>
          <a:prstGeom prst="rect">
            <a:avLst/>
          </a:prstGeom>
          <a:noFill/>
        </p:spPr>
        <p:txBody>
          <a:bodyPr wrap="square" rtlCol="0">
            <a:spAutoFit/>
          </a:bodyPr>
          <a:lstStyle/>
          <a:p>
            <a:pPr algn="ctr"/>
            <a:r>
              <a:rPr lang="en-US" b="1" i="1" u="sng" dirty="0">
                <a:solidFill>
                  <a:srgbClr val="FF0000"/>
                </a:solidFill>
              </a:rPr>
              <a:t>High level of regulatory activities</a:t>
            </a:r>
          </a:p>
        </p:txBody>
      </p:sp>
      <p:sp>
        <p:nvSpPr>
          <p:cNvPr id="9" name="Rectangle: Rounded Corners 16">
            <a:extLst>
              <a:ext uri="{FF2B5EF4-FFF2-40B4-BE49-F238E27FC236}">
                <a16:creationId xmlns:a16="http://schemas.microsoft.com/office/drawing/2014/main" id="{A4389FA0-0460-2E49-A582-E3B25A1AC5B2}"/>
              </a:ext>
            </a:extLst>
          </p:cNvPr>
          <p:cNvSpPr/>
          <p:nvPr/>
        </p:nvSpPr>
        <p:spPr>
          <a:xfrm>
            <a:off x="3347864" y="4205186"/>
            <a:ext cx="3240360" cy="447950"/>
          </a:xfrm>
          <a:prstGeom prst="roundRect">
            <a:avLst/>
          </a:prstGeom>
          <a:noFill/>
          <a:ln w="635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TextBox 9">
            <a:extLst>
              <a:ext uri="{FF2B5EF4-FFF2-40B4-BE49-F238E27FC236}">
                <a16:creationId xmlns:a16="http://schemas.microsoft.com/office/drawing/2014/main" id="{4E05D85E-A7FA-8B42-9BE9-37F91E8154EC}"/>
              </a:ext>
            </a:extLst>
          </p:cNvPr>
          <p:cNvSpPr txBox="1"/>
          <p:nvPr/>
        </p:nvSpPr>
        <p:spPr>
          <a:xfrm>
            <a:off x="6446813" y="4581128"/>
            <a:ext cx="2661691" cy="369332"/>
          </a:xfrm>
          <a:prstGeom prst="rect">
            <a:avLst/>
          </a:prstGeom>
          <a:noFill/>
        </p:spPr>
        <p:txBody>
          <a:bodyPr wrap="none" rtlCol="0">
            <a:spAutoFit/>
          </a:bodyPr>
          <a:lstStyle/>
          <a:p>
            <a:r>
              <a:rPr lang="en-US" b="1" i="1" u="sng" dirty="0">
                <a:solidFill>
                  <a:srgbClr val="FF0000"/>
                </a:solidFill>
              </a:rPr>
              <a:t>High level of transcription</a:t>
            </a:r>
          </a:p>
        </p:txBody>
      </p:sp>
      <p:sp>
        <p:nvSpPr>
          <p:cNvPr id="11" name="TextBox 10">
            <a:extLst>
              <a:ext uri="{FF2B5EF4-FFF2-40B4-BE49-F238E27FC236}">
                <a16:creationId xmlns:a16="http://schemas.microsoft.com/office/drawing/2014/main" id="{B3099B18-2750-FC45-9717-7EF54DCCDA19}"/>
              </a:ext>
            </a:extLst>
          </p:cNvPr>
          <p:cNvSpPr txBox="1"/>
          <p:nvPr/>
        </p:nvSpPr>
        <p:spPr>
          <a:xfrm>
            <a:off x="1308611" y="6300028"/>
            <a:ext cx="7349191" cy="369332"/>
          </a:xfrm>
          <a:prstGeom prst="rect">
            <a:avLst/>
          </a:prstGeom>
          <a:noFill/>
        </p:spPr>
        <p:txBody>
          <a:bodyPr wrap="none" rtlCol="0">
            <a:spAutoFit/>
          </a:bodyPr>
          <a:lstStyle/>
          <a:p>
            <a:r>
              <a:rPr lang="en-US" b="1" i="1" u="sng" dirty="0">
                <a:solidFill>
                  <a:srgbClr val="FF0000"/>
                </a:solidFill>
              </a:rPr>
              <a:t>A lncRNA associated with poor prognosis and metastasis in many </a:t>
            </a:r>
            <a:r>
              <a:rPr lang="en-US" b="1" i="1" u="sng" dirty="0" err="1">
                <a:solidFill>
                  <a:srgbClr val="FF0000"/>
                </a:solidFill>
              </a:rPr>
              <a:t>tumours</a:t>
            </a:r>
            <a:r>
              <a:rPr lang="en-US" b="1" i="1" u="sng" dirty="0">
                <a:solidFill>
                  <a:srgbClr val="FF0000"/>
                </a:solidFill>
              </a:rPr>
              <a:t>!</a:t>
            </a:r>
          </a:p>
        </p:txBody>
      </p:sp>
    </p:spTree>
    <p:extLst>
      <p:ext uri="{BB962C8B-B14F-4D97-AF65-F5344CB8AC3E}">
        <p14:creationId xmlns:p14="http://schemas.microsoft.com/office/powerpoint/2010/main" val="4175133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animBg="1"/>
      <p:bldP spid="10"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D403F0-46C6-4897-A9B0-355D47673165}"/>
              </a:ext>
            </a:extLst>
          </p:cNvPr>
          <p:cNvSpPr>
            <a:spLocks noGrp="1"/>
          </p:cNvSpPr>
          <p:nvPr>
            <p:ph idx="1"/>
          </p:nvPr>
        </p:nvSpPr>
        <p:spPr/>
        <p:txBody>
          <a:bodyPr/>
          <a:lstStyle/>
          <a:p>
            <a:endParaRPr lang="en-GB" dirty="0"/>
          </a:p>
        </p:txBody>
      </p:sp>
      <p:grpSp>
        <p:nvGrpSpPr>
          <p:cNvPr id="4" name="Group 3">
            <a:extLst>
              <a:ext uri="{FF2B5EF4-FFF2-40B4-BE49-F238E27FC236}">
                <a16:creationId xmlns:a16="http://schemas.microsoft.com/office/drawing/2014/main" id="{22E3DF1F-E829-46AC-8670-B7B5CDC50A9F}"/>
              </a:ext>
            </a:extLst>
          </p:cNvPr>
          <p:cNvGrpSpPr/>
          <p:nvPr/>
        </p:nvGrpSpPr>
        <p:grpSpPr>
          <a:xfrm>
            <a:off x="197514" y="1754814"/>
            <a:ext cx="8262918" cy="3834426"/>
            <a:chOff x="1017027" y="1106827"/>
            <a:chExt cx="9543469" cy="5706549"/>
          </a:xfrm>
        </p:grpSpPr>
        <p:pic>
          <p:nvPicPr>
            <p:cNvPr id="5" name="Picture 4">
              <a:extLst>
                <a:ext uri="{FF2B5EF4-FFF2-40B4-BE49-F238E27FC236}">
                  <a16:creationId xmlns:a16="http://schemas.microsoft.com/office/drawing/2014/main" id="{FD069BAF-36B2-4E31-A012-0EAE3687953E}"/>
                </a:ext>
              </a:extLst>
            </p:cNvPr>
            <p:cNvPicPr>
              <a:picLocks noChangeAspect="1"/>
            </p:cNvPicPr>
            <p:nvPr/>
          </p:nvPicPr>
          <p:blipFill rotWithShape="1">
            <a:blip r:embed="rId3">
              <a:extLst>
                <a:ext uri="{28A0092B-C50C-407E-A947-70E740481C1C}">
                  <a14:useLocalDpi xmlns:a14="http://schemas.microsoft.com/office/drawing/2010/main" val="0"/>
                </a:ext>
              </a:extLst>
            </a:blip>
            <a:srcRect l="388" t="2678" r="1176"/>
            <a:stretch/>
          </p:blipFill>
          <p:spPr>
            <a:xfrm>
              <a:off x="1559496" y="1106827"/>
              <a:ext cx="9001000" cy="4467228"/>
            </a:xfrm>
            <a:prstGeom prst="rect">
              <a:avLst/>
            </a:prstGeom>
          </p:spPr>
        </p:pic>
        <p:pic>
          <p:nvPicPr>
            <p:cNvPr id="6" name="Picture 5">
              <a:extLst>
                <a:ext uri="{FF2B5EF4-FFF2-40B4-BE49-F238E27FC236}">
                  <a16:creationId xmlns:a16="http://schemas.microsoft.com/office/drawing/2014/main" id="{1754F04A-5B7F-4226-845E-33C5A75A6B39}"/>
                </a:ext>
              </a:extLst>
            </p:cNvPr>
            <p:cNvPicPr>
              <a:picLocks noChangeAspect="1"/>
            </p:cNvPicPr>
            <p:nvPr/>
          </p:nvPicPr>
          <p:blipFill rotWithShape="1">
            <a:blip r:embed="rId4">
              <a:extLst>
                <a:ext uri="{28A0092B-C50C-407E-A947-70E740481C1C}">
                  <a14:useLocalDpi xmlns:a14="http://schemas.microsoft.com/office/drawing/2010/main" val="0"/>
                </a:ext>
              </a:extLst>
            </a:blip>
            <a:srcRect l="388" t="19915" r="1176"/>
            <a:stretch/>
          </p:blipFill>
          <p:spPr>
            <a:xfrm>
              <a:off x="1559496" y="3140968"/>
              <a:ext cx="9001000" cy="3672408"/>
            </a:xfrm>
            <a:prstGeom prst="rect">
              <a:avLst/>
            </a:prstGeom>
          </p:spPr>
        </p:pic>
        <p:sp>
          <p:nvSpPr>
            <p:cNvPr id="7" name="TextBox 6">
              <a:extLst>
                <a:ext uri="{FF2B5EF4-FFF2-40B4-BE49-F238E27FC236}">
                  <a16:creationId xmlns:a16="http://schemas.microsoft.com/office/drawing/2014/main" id="{D436F634-DC34-48F2-9C2A-6AACD6E52134}"/>
                </a:ext>
              </a:extLst>
            </p:cNvPr>
            <p:cNvSpPr txBox="1"/>
            <p:nvPr/>
          </p:nvSpPr>
          <p:spPr>
            <a:xfrm>
              <a:off x="1126436" y="4307382"/>
              <a:ext cx="1146433" cy="549655"/>
            </a:xfrm>
            <a:prstGeom prst="rect">
              <a:avLst/>
            </a:prstGeom>
            <a:noFill/>
          </p:spPr>
          <p:txBody>
            <a:bodyPr wrap="square" rtlCol="0">
              <a:spAutoFit/>
            </a:bodyPr>
            <a:lstStyle/>
            <a:p>
              <a:r>
                <a:rPr lang="en-US" sz="900" dirty="0">
                  <a:solidFill>
                    <a:srgbClr val="FF0000"/>
                  </a:solidFill>
                </a:rPr>
                <a:t>High disease </a:t>
              </a:r>
            </a:p>
            <a:p>
              <a:r>
                <a:rPr lang="en-US" sz="900" dirty="0">
                  <a:solidFill>
                    <a:srgbClr val="FF0000"/>
                  </a:solidFill>
                </a:rPr>
                <a:t>sample</a:t>
              </a:r>
            </a:p>
          </p:txBody>
        </p:sp>
        <p:sp>
          <p:nvSpPr>
            <p:cNvPr id="8" name="TextBox 7">
              <a:extLst>
                <a:ext uri="{FF2B5EF4-FFF2-40B4-BE49-F238E27FC236}">
                  <a16:creationId xmlns:a16="http://schemas.microsoft.com/office/drawing/2014/main" id="{00BD3F26-594C-482D-B8DB-FB745B7E4AD6}"/>
                </a:ext>
              </a:extLst>
            </p:cNvPr>
            <p:cNvSpPr txBox="1"/>
            <p:nvPr/>
          </p:nvSpPr>
          <p:spPr>
            <a:xfrm>
              <a:off x="7165531" y="5574055"/>
              <a:ext cx="2016224" cy="549655"/>
            </a:xfrm>
            <a:prstGeom prst="rect">
              <a:avLst/>
            </a:prstGeom>
            <a:noFill/>
          </p:spPr>
          <p:txBody>
            <a:bodyPr wrap="square" rtlCol="0">
              <a:spAutoFit/>
            </a:bodyPr>
            <a:lstStyle/>
            <a:p>
              <a:pPr algn="ctr"/>
              <a:r>
                <a:rPr lang="en-US" sz="900" dirty="0">
                  <a:solidFill>
                    <a:srgbClr val="FF0000"/>
                  </a:solidFill>
                </a:rPr>
                <a:t> </a:t>
              </a:r>
              <a:r>
                <a:rPr lang="en-US" sz="900" i="1" dirty="0">
                  <a:solidFill>
                    <a:srgbClr val="FF0000"/>
                  </a:solidFill>
                </a:rPr>
                <a:t>l_LNC14112 </a:t>
              </a:r>
              <a:endParaRPr lang="en-US" sz="900" dirty="0">
                <a:solidFill>
                  <a:srgbClr val="FF0000"/>
                </a:solidFill>
              </a:endParaRPr>
            </a:p>
            <a:p>
              <a:pPr algn="ctr"/>
              <a:r>
                <a:rPr lang="en-US" sz="900" dirty="0">
                  <a:solidFill>
                    <a:srgbClr val="FF0000"/>
                  </a:solidFill>
                </a:rPr>
                <a:t>novel intergenic lncRNA</a:t>
              </a:r>
              <a:r>
                <a:rPr lang="en-US" sz="900" i="1" dirty="0">
                  <a:solidFill>
                    <a:srgbClr val="FF0000"/>
                  </a:solidFill>
                </a:rPr>
                <a:t>?</a:t>
              </a:r>
            </a:p>
          </p:txBody>
        </p:sp>
        <p:cxnSp>
          <p:nvCxnSpPr>
            <p:cNvPr id="9" name="Straight Arrow Connector 8">
              <a:extLst>
                <a:ext uri="{FF2B5EF4-FFF2-40B4-BE49-F238E27FC236}">
                  <a16:creationId xmlns:a16="http://schemas.microsoft.com/office/drawing/2014/main" id="{B859FF5A-ABC1-4E67-8DDC-01BABC6F3C72}"/>
                </a:ext>
              </a:extLst>
            </p:cNvPr>
            <p:cNvCxnSpPr>
              <a:cxnSpLocks/>
              <a:stCxn id="8" idx="1"/>
            </p:cNvCxnSpPr>
            <p:nvPr/>
          </p:nvCxnSpPr>
          <p:spPr>
            <a:xfrm flipH="1">
              <a:off x="6672068" y="5848883"/>
              <a:ext cx="493462" cy="56182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Left Brace 9">
              <a:extLst>
                <a:ext uri="{FF2B5EF4-FFF2-40B4-BE49-F238E27FC236}">
                  <a16:creationId xmlns:a16="http://schemas.microsoft.com/office/drawing/2014/main" id="{338E24AA-0D56-4FBA-8BB7-3230233994DF}"/>
                </a:ext>
              </a:extLst>
            </p:cNvPr>
            <p:cNvSpPr/>
            <p:nvPr/>
          </p:nvSpPr>
          <p:spPr>
            <a:xfrm>
              <a:off x="2063553" y="3206093"/>
              <a:ext cx="163175" cy="3013303"/>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sp>
          <p:nvSpPr>
            <p:cNvPr id="11" name="Left Brace 10">
              <a:extLst>
                <a:ext uri="{FF2B5EF4-FFF2-40B4-BE49-F238E27FC236}">
                  <a16:creationId xmlns:a16="http://schemas.microsoft.com/office/drawing/2014/main" id="{C5CFC07C-053E-41CD-B2E6-242EF597F107}"/>
                </a:ext>
              </a:extLst>
            </p:cNvPr>
            <p:cNvSpPr/>
            <p:nvPr/>
          </p:nvSpPr>
          <p:spPr>
            <a:xfrm>
              <a:off x="2054943" y="1970923"/>
              <a:ext cx="171785" cy="1035434"/>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sp>
          <p:nvSpPr>
            <p:cNvPr id="12" name="TextBox 11">
              <a:extLst>
                <a:ext uri="{FF2B5EF4-FFF2-40B4-BE49-F238E27FC236}">
                  <a16:creationId xmlns:a16="http://schemas.microsoft.com/office/drawing/2014/main" id="{1374D245-3142-48BB-8120-4E50B2DF3067}"/>
                </a:ext>
              </a:extLst>
            </p:cNvPr>
            <p:cNvSpPr txBox="1"/>
            <p:nvPr/>
          </p:nvSpPr>
          <p:spPr>
            <a:xfrm>
              <a:off x="1017027" y="2300167"/>
              <a:ext cx="1405764" cy="549655"/>
            </a:xfrm>
            <a:prstGeom prst="rect">
              <a:avLst/>
            </a:prstGeom>
            <a:noFill/>
          </p:spPr>
          <p:txBody>
            <a:bodyPr wrap="square" rtlCol="0">
              <a:spAutoFit/>
            </a:bodyPr>
            <a:lstStyle/>
            <a:p>
              <a:r>
                <a:rPr lang="en-US" sz="900" dirty="0">
                  <a:solidFill>
                    <a:srgbClr val="FF0000"/>
                  </a:solidFill>
                </a:rPr>
                <a:t>Low disease </a:t>
              </a:r>
            </a:p>
            <a:p>
              <a:r>
                <a:rPr lang="en-US" sz="900" dirty="0">
                  <a:solidFill>
                    <a:srgbClr val="FF0000"/>
                  </a:solidFill>
                </a:rPr>
                <a:t>sample</a:t>
              </a:r>
            </a:p>
          </p:txBody>
        </p:sp>
        <p:cxnSp>
          <p:nvCxnSpPr>
            <p:cNvPr id="13" name="Straight Arrow Connector 12">
              <a:extLst>
                <a:ext uri="{FF2B5EF4-FFF2-40B4-BE49-F238E27FC236}">
                  <a16:creationId xmlns:a16="http://schemas.microsoft.com/office/drawing/2014/main" id="{AB29A4B3-AEEA-4541-A094-A04447326440}"/>
                </a:ext>
              </a:extLst>
            </p:cNvPr>
            <p:cNvCxnSpPr>
              <a:cxnSpLocks/>
            </p:cNvCxnSpPr>
            <p:nvPr/>
          </p:nvCxnSpPr>
          <p:spPr>
            <a:xfrm flipH="1">
              <a:off x="1747609" y="5790138"/>
              <a:ext cx="696021" cy="53021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025425D-3EFA-4296-B4B3-81A7907259F8}"/>
                </a:ext>
              </a:extLst>
            </p:cNvPr>
            <p:cNvCxnSpPr>
              <a:cxnSpLocks/>
            </p:cNvCxnSpPr>
            <p:nvPr/>
          </p:nvCxnSpPr>
          <p:spPr>
            <a:xfrm flipH="1">
              <a:off x="2146813" y="6012178"/>
              <a:ext cx="551956" cy="42206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8CE0BFA-566E-4856-8060-0031DBEC0590}"/>
                </a:ext>
              </a:extLst>
            </p:cNvPr>
            <p:cNvSpPr txBox="1"/>
            <p:nvPr/>
          </p:nvSpPr>
          <p:spPr>
            <a:xfrm>
              <a:off x="2443629" y="5544134"/>
              <a:ext cx="2300258" cy="343534"/>
            </a:xfrm>
            <a:prstGeom prst="rect">
              <a:avLst/>
            </a:prstGeom>
            <a:noFill/>
          </p:spPr>
          <p:txBody>
            <a:bodyPr wrap="square" rtlCol="0">
              <a:spAutoFit/>
            </a:bodyPr>
            <a:lstStyle/>
            <a:p>
              <a:r>
                <a:rPr lang="en-US" sz="900" dirty="0">
                  <a:solidFill>
                    <a:srgbClr val="FF0000"/>
                  </a:solidFill>
                </a:rPr>
                <a:t>Reference transcriptome (hg38)</a:t>
              </a:r>
            </a:p>
          </p:txBody>
        </p:sp>
        <p:sp>
          <p:nvSpPr>
            <p:cNvPr id="16" name="TextBox 15">
              <a:extLst>
                <a:ext uri="{FF2B5EF4-FFF2-40B4-BE49-F238E27FC236}">
                  <a16:creationId xmlns:a16="http://schemas.microsoft.com/office/drawing/2014/main" id="{C87FD57E-750B-4C83-A37A-536677030779}"/>
                </a:ext>
              </a:extLst>
            </p:cNvPr>
            <p:cNvSpPr txBox="1"/>
            <p:nvPr/>
          </p:nvSpPr>
          <p:spPr>
            <a:xfrm>
              <a:off x="2649064" y="5768869"/>
              <a:ext cx="4311032" cy="343534"/>
            </a:xfrm>
            <a:prstGeom prst="rect">
              <a:avLst/>
            </a:prstGeom>
            <a:noFill/>
          </p:spPr>
          <p:txBody>
            <a:bodyPr wrap="square" rtlCol="0">
              <a:spAutoFit/>
            </a:bodyPr>
            <a:lstStyle/>
            <a:p>
              <a:r>
                <a:rPr lang="en-US" sz="900" dirty="0">
                  <a:solidFill>
                    <a:srgbClr val="FF0000"/>
                  </a:solidFill>
                </a:rPr>
                <a:t>Assembled </a:t>
              </a:r>
              <a:r>
                <a:rPr lang="en-US" sz="900" dirty="0" err="1">
                  <a:solidFill>
                    <a:srgbClr val="FF0000"/>
                  </a:solidFill>
                </a:rPr>
                <a:t>supertranscriptome</a:t>
              </a:r>
              <a:r>
                <a:rPr lang="en-US" sz="900" dirty="0">
                  <a:solidFill>
                    <a:srgbClr val="FF0000"/>
                  </a:solidFill>
                </a:rPr>
                <a:t> based on Discovery dataset</a:t>
              </a:r>
            </a:p>
          </p:txBody>
        </p:sp>
      </p:grpSp>
      <p:sp>
        <p:nvSpPr>
          <p:cNvPr id="31" name="Title 1">
            <a:extLst>
              <a:ext uri="{FF2B5EF4-FFF2-40B4-BE49-F238E27FC236}">
                <a16:creationId xmlns:a16="http://schemas.microsoft.com/office/drawing/2014/main" id="{E20D5F45-910A-47DC-98AB-41AE4075ADFF}"/>
              </a:ext>
            </a:extLst>
          </p:cNvPr>
          <p:cNvSpPr>
            <a:spLocks noGrp="1"/>
          </p:cNvSpPr>
          <p:nvPr>
            <p:ph type="title"/>
          </p:nvPr>
        </p:nvSpPr>
        <p:spPr>
          <a:xfrm>
            <a:off x="520766" y="620871"/>
            <a:ext cx="7886700" cy="575881"/>
          </a:xfrm>
        </p:spPr>
        <p:txBody>
          <a:bodyPr>
            <a:noAutofit/>
          </a:bodyPr>
          <a:lstStyle/>
          <a:p>
            <a:pPr algn="ctr"/>
            <a:r>
              <a:rPr lang="en-US" sz="4000" dirty="0">
                <a:solidFill>
                  <a:schemeClr val="bg1"/>
                </a:solidFill>
                <a:latin typeface="+mn-lt"/>
                <a:ea typeface="+mn-ea"/>
                <a:cs typeface="+mn-cs"/>
              </a:rPr>
              <a:t>l_LNC14112</a:t>
            </a:r>
            <a:r>
              <a:rPr lang="en-GB" sz="4000" dirty="0">
                <a:solidFill>
                  <a:schemeClr val="bg1"/>
                </a:solidFill>
                <a:latin typeface="+mn-lt"/>
                <a:ea typeface="+mn-ea"/>
                <a:cs typeface="+mn-cs"/>
              </a:rPr>
              <a:t>,</a:t>
            </a:r>
            <a:r>
              <a:rPr lang="zh-CN" altLang="en-US" sz="4000" dirty="0">
                <a:solidFill>
                  <a:schemeClr val="bg1"/>
                </a:solidFill>
                <a:latin typeface="+mn-lt"/>
                <a:ea typeface="+mn-ea"/>
                <a:cs typeface="+mn-cs"/>
              </a:rPr>
              <a:t> </a:t>
            </a:r>
            <a:r>
              <a:rPr lang="en-US" sz="4000" dirty="0">
                <a:solidFill>
                  <a:schemeClr val="bg1"/>
                </a:solidFill>
                <a:latin typeface="+mn-lt"/>
                <a:ea typeface="+mn-ea"/>
                <a:cs typeface="+mn-cs"/>
              </a:rPr>
              <a:t>a novel lncRNA</a:t>
            </a:r>
            <a:endParaRPr lang="en-GB" sz="4000" dirty="0">
              <a:solidFill>
                <a:schemeClr val="bg1"/>
              </a:solidFill>
              <a:latin typeface="+mn-lt"/>
              <a:ea typeface="+mn-ea"/>
              <a:cs typeface="+mn-cs"/>
            </a:endParaRPr>
          </a:p>
        </p:txBody>
      </p:sp>
      <p:sp>
        <p:nvSpPr>
          <p:cNvPr id="17" name="Rectangle: Rounded Corners 16">
            <a:extLst>
              <a:ext uri="{FF2B5EF4-FFF2-40B4-BE49-F238E27FC236}">
                <a16:creationId xmlns:a16="http://schemas.microsoft.com/office/drawing/2014/main" id="{56C7DBAE-4824-4BAC-BB74-4A58D90C4E99}"/>
              </a:ext>
            </a:extLst>
          </p:cNvPr>
          <p:cNvSpPr/>
          <p:nvPr/>
        </p:nvSpPr>
        <p:spPr>
          <a:xfrm>
            <a:off x="3275856" y="5190125"/>
            <a:ext cx="3024336" cy="259235"/>
          </a:xfrm>
          <a:prstGeom prst="roundRect">
            <a:avLst/>
          </a:prstGeom>
          <a:noFill/>
          <a:ln w="635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 name="TextBox 1">
            <a:extLst>
              <a:ext uri="{FF2B5EF4-FFF2-40B4-BE49-F238E27FC236}">
                <a16:creationId xmlns:a16="http://schemas.microsoft.com/office/drawing/2014/main" id="{8C0C0A27-333D-774C-BE6A-5DF8B2C1E25E}"/>
              </a:ext>
            </a:extLst>
          </p:cNvPr>
          <p:cNvSpPr txBox="1"/>
          <p:nvPr/>
        </p:nvSpPr>
        <p:spPr>
          <a:xfrm>
            <a:off x="6581558" y="6488668"/>
            <a:ext cx="2590517" cy="369332"/>
          </a:xfrm>
          <a:prstGeom prst="rect">
            <a:avLst/>
          </a:prstGeom>
          <a:noFill/>
        </p:spPr>
        <p:txBody>
          <a:bodyPr wrap="none" rtlCol="0">
            <a:spAutoFit/>
          </a:bodyPr>
          <a:lstStyle/>
          <a:p>
            <a:r>
              <a:rPr lang="en-US" b="1" i="1" u="sng" dirty="0" err="1"/>
              <a:t>Barasa</a:t>
            </a:r>
            <a:r>
              <a:rPr lang="en-US" b="1" i="1" u="sng" dirty="0"/>
              <a:t> et al. unpublished</a:t>
            </a:r>
          </a:p>
        </p:txBody>
      </p:sp>
    </p:spTree>
    <p:custDataLst>
      <p:tags r:id="rId1"/>
    </p:custDataLst>
    <p:extLst>
      <p:ext uri="{BB962C8B-B14F-4D97-AF65-F5344CB8AC3E}">
        <p14:creationId xmlns:p14="http://schemas.microsoft.com/office/powerpoint/2010/main" val="3447969473"/>
      </p:ext>
    </p:extLst>
  </p:cSld>
  <p:clrMapOvr>
    <a:masterClrMapping/>
  </p:clrMapOvr>
  <mc:AlternateContent xmlns:mc="http://schemas.openxmlformats.org/markup-compatibility/2006" xmlns:p14="http://schemas.microsoft.com/office/powerpoint/2010/main">
    <mc:Choice Requires="p14">
      <p:transition spd="slow" p14:dur="2000" advTm="3051"/>
    </mc:Choice>
    <mc:Fallback xmlns="">
      <p:transition spd="slow" advTm="305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solidFill>
                  <a:srgbClr val="FFFFFF"/>
                </a:solidFill>
              </a:rPr>
              <a:t>RNA-</a:t>
            </a:r>
            <a:r>
              <a:rPr lang="en-US" sz="4000" dirty="0" err="1">
                <a:solidFill>
                  <a:srgbClr val="FFFFFF"/>
                </a:solidFill>
              </a:rPr>
              <a:t>seq</a:t>
            </a:r>
            <a:endParaRPr lang="en-US" sz="4000" dirty="0">
              <a:solidFill>
                <a:srgbClr val="FFFFFF"/>
              </a:solidFill>
            </a:endParaRPr>
          </a:p>
        </p:txBody>
      </p:sp>
      <p:sp>
        <p:nvSpPr>
          <p:cNvPr id="3" name="Content Placeholder 2"/>
          <p:cNvSpPr>
            <a:spLocks noGrp="1"/>
          </p:cNvSpPr>
          <p:nvPr>
            <p:ph idx="1"/>
          </p:nvPr>
        </p:nvSpPr>
        <p:spPr>
          <a:xfrm>
            <a:off x="457200" y="1600200"/>
            <a:ext cx="8229600" cy="4853136"/>
          </a:xfrm>
        </p:spPr>
        <p:txBody>
          <a:bodyPr>
            <a:normAutofit fontScale="92500" lnSpcReduction="20000"/>
          </a:bodyPr>
          <a:lstStyle/>
          <a:p>
            <a:r>
              <a:rPr lang="en-US" dirty="0"/>
              <a:t>RNA-</a:t>
            </a:r>
            <a:r>
              <a:rPr lang="en-US" dirty="0" err="1"/>
              <a:t>seq</a:t>
            </a:r>
            <a:r>
              <a:rPr lang="en-US" dirty="0"/>
              <a:t>, a powerful tool to identify</a:t>
            </a:r>
          </a:p>
          <a:p>
            <a:pPr marL="0" indent="0">
              <a:buNone/>
            </a:pPr>
            <a:r>
              <a:rPr lang="en-US" dirty="0"/>
              <a:t>    - differential expression</a:t>
            </a:r>
          </a:p>
          <a:p>
            <a:pPr marL="0" indent="0">
              <a:buNone/>
            </a:pPr>
            <a:r>
              <a:rPr lang="en-US" dirty="0"/>
              <a:t>    - alternative splicing</a:t>
            </a:r>
          </a:p>
          <a:p>
            <a:pPr marL="0" indent="0">
              <a:buNone/>
            </a:pPr>
            <a:r>
              <a:rPr lang="en-US" dirty="0"/>
              <a:t>    - gene fusion</a:t>
            </a:r>
          </a:p>
          <a:p>
            <a:pPr marL="0" indent="0">
              <a:buNone/>
            </a:pPr>
            <a:r>
              <a:rPr lang="en-US" dirty="0"/>
              <a:t>    - novel transcripts</a:t>
            </a:r>
          </a:p>
          <a:p>
            <a:pPr marL="0" indent="0">
              <a:buNone/>
            </a:pPr>
            <a:r>
              <a:rPr lang="en-US" dirty="0"/>
              <a:t>    - RNA-level sequence variants</a:t>
            </a:r>
          </a:p>
          <a:p>
            <a:pPr marL="0" indent="0">
              <a:buNone/>
            </a:pPr>
            <a:r>
              <a:rPr lang="en-US" dirty="0"/>
              <a:t>    - bi- or mono-allelic expression</a:t>
            </a:r>
          </a:p>
          <a:p>
            <a:pPr marL="0" indent="0">
              <a:buNone/>
            </a:pPr>
            <a:r>
              <a:rPr lang="en-US" dirty="0"/>
              <a:t>    - </a:t>
            </a:r>
            <a:r>
              <a:rPr lang="en-US" dirty="0" err="1"/>
              <a:t>coexpression</a:t>
            </a:r>
            <a:r>
              <a:rPr lang="en-US" dirty="0"/>
              <a:t> network</a:t>
            </a:r>
          </a:p>
          <a:p>
            <a:pPr marL="0" indent="0">
              <a:buNone/>
            </a:pPr>
            <a:r>
              <a:rPr lang="en-US" dirty="0"/>
              <a:t>    - many other molecular features, including </a:t>
            </a:r>
            <a:r>
              <a:rPr lang="en-US" dirty="0" err="1"/>
              <a:t>lncRNAs</a:t>
            </a:r>
            <a:endParaRPr lang="en-US" dirty="0"/>
          </a:p>
        </p:txBody>
      </p:sp>
    </p:spTree>
    <p:extLst>
      <p:ext uri="{BB962C8B-B14F-4D97-AF65-F5344CB8AC3E}">
        <p14:creationId xmlns:p14="http://schemas.microsoft.com/office/powerpoint/2010/main" val="848118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B9F9B4E3-4AB6-F149-A95C-E5944F8B07F8}"/>
              </a:ext>
            </a:extLst>
          </p:cNvPr>
          <p:cNvSpPr txBox="1"/>
          <p:nvPr/>
        </p:nvSpPr>
        <p:spPr>
          <a:xfrm>
            <a:off x="421297" y="2636912"/>
            <a:ext cx="3178696" cy="3385542"/>
          </a:xfrm>
          <a:prstGeom prst="rect">
            <a:avLst/>
          </a:prstGeom>
          <a:noFill/>
        </p:spPr>
        <p:txBody>
          <a:bodyPr wrap="square" rtlCol="0">
            <a:spAutoFit/>
          </a:bodyPr>
          <a:lstStyle/>
          <a:p>
            <a:r>
              <a:rPr lang="en-GB" sz="2200" dirty="0">
                <a:solidFill>
                  <a:srgbClr val="002060"/>
                </a:solidFill>
              </a:rPr>
              <a:t>Can currently measure:</a:t>
            </a:r>
          </a:p>
          <a:p>
            <a:endParaRPr lang="en-GB" sz="2200" dirty="0">
              <a:solidFill>
                <a:srgbClr val="002060"/>
              </a:solidFill>
            </a:endParaRPr>
          </a:p>
          <a:p>
            <a:pPr marL="257175" indent="-257175">
              <a:buFont typeface="Wingdings" pitchFamily="2" charset="2"/>
              <a:buChar char="v"/>
            </a:pPr>
            <a:r>
              <a:rPr lang="en-GB" sz="2200" dirty="0">
                <a:solidFill>
                  <a:srgbClr val="002060"/>
                </a:solidFill>
              </a:rPr>
              <a:t>Transcriptome</a:t>
            </a:r>
          </a:p>
          <a:p>
            <a:pPr marL="257175" indent="-257175">
              <a:buFont typeface="Wingdings" pitchFamily="2" charset="2"/>
              <a:buChar char="v"/>
            </a:pPr>
            <a:r>
              <a:rPr lang="en-GB" sz="2200" dirty="0">
                <a:solidFill>
                  <a:srgbClr val="002060"/>
                </a:solidFill>
              </a:rPr>
              <a:t>Chromatin accessibility</a:t>
            </a:r>
          </a:p>
          <a:p>
            <a:pPr marL="257175" indent="-257175">
              <a:buFont typeface="Wingdings" pitchFamily="2" charset="2"/>
              <a:buChar char="v"/>
            </a:pPr>
            <a:r>
              <a:rPr lang="en-GB" sz="2200" dirty="0">
                <a:solidFill>
                  <a:srgbClr val="002060"/>
                </a:solidFill>
              </a:rPr>
              <a:t>Mutation &amp; CNV</a:t>
            </a:r>
          </a:p>
          <a:p>
            <a:pPr marL="257175" indent="-257175">
              <a:buFont typeface="Wingdings" pitchFamily="2" charset="2"/>
              <a:buChar char="v"/>
            </a:pPr>
            <a:r>
              <a:rPr lang="en-GB" sz="2200" dirty="0">
                <a:solidFill>
                  <a:srgbClr val="002060"/>
                </a:solidFill>
              </a:rPr>
              <a:t>Methylation</a:t>
            </a:r>
          </a:p>
          <a:p>
            <a:pPr marL="257175" indent="-257175">
              <a:buFont typeface="Wingdings" pitchFamily="2" charset="2"/>
              <a:buChar char="v"/>
            </a:pPr>
            <a:r>
              <a:rPr lang="en-GB" sz="2200" dirty="0">
                <a:solidFill>
                  <a:srgbClr val="002060"/>
                </a:solidFill>
              </a:rPr>
              <a:t>Limited proteomics</a:t>
            </a:r>
          </a:p>
          <a:p>
            <a:pPr marL="257175" indent="-257175">
              <a:buFont typeface="Wingdings" pitchFamily="2" charset="2"/>
              <a:buChar char="v"/>
            </a:pPr>
            <a:endParaRPr lang="en-GB" sz="1500" dirty="0">
              <a:solidFill>
                <a:srgbClr val="002060"/>
              </a:solidFill>
            </a:endParaRPr>
          </a:p>
          <a:p>
            <a:endParaRPr lang="en-GB" sz="1500" dirty="0">
              <a:solidFill>
                <a:srgbClr val="002060"/>
              </a:solidFill>
            </a:endParaRPr>
          </a:p>
          <a:p>
            <a:pPr marL="257175" indent="-257175">
              <a:buFont typeface="Wingdings" pitchFamily="2" charset="2"/>
              <a:buChar char="v"/>
            </a:pPr>
            <a:endParaRPr lang="en-GB" sz="1500" dirty="0">
              <a:solidFill>
                <a:srgbClr val="002060"/>
              </a:solidFill>
            </a:endParaRPr>
          </a:p>
          <a:p>
            <a:pPr marL="257175" indent="-257175">
              <a:buFont typeface="Wingdings" pitchFamily="2" charset="2"/>
              <a:buChar char="v"/>
            </a:pPr>
            <a:endParaRPr lang="en-GB" sz="1500" dirty="0">
              <a:solidFill>
                <a:srgbClr val="002060"/>
              </a:solidFill>
            </a:endParaRPr>
          </a:p>
        </p:txBody>
      </p:sp>
      <p:pic>
        <p:nvPicPr>
          <p:cNvPr id="58" name="Picture 57">
            <a:extLst>
              <a:ext uri="{FF2B5EF4-FFF2-40B4-BE49-F238E27FC236}">
                <a16:creationId xmlns:a16="http://schemas.microsoft.com/office/drawing/2014/main" id="{512ECA9C-7818-4945-9DBB-D4E0A58495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9993" y="2492896"/>
            <a:ext cx="5300647" cy="2592288"/>
          </a:xfrm>
          <a:prstGeom prst="rect">
            <a:avLst/>
          </a:prstGeom>
        </p:spPr>
      </p:pic>
      <p:sp>
        <p:nvSpPr>
          <p:cNvPr id="5" name="Title 1">
            <a:extLst>
              <a:ext uri="{FF2B5EF4-FFF2-40B4-BE49-F238E27FC236}">
                <a16:creationId xmlns:a16="http://schemas.microsoft.com/office/drawing/2014/main" id="{4C3673CF-5F72-1240-87E7-AD8C57619135}"/>
              </a:ext>
            </a:extLst>
          </p:cNvPr>
          <p:cNvSpPr>
            <a:spLocks noGrp="1"/>
          </p:cNvSpPr>
          <p:nvPr>
            <p:ph type="title"/>
          </p:nvPr>
        </p:nvSpPr>
        <p:spPr>
          <a:xfrm>
            <a:off x="457200" y="274638"/>
            <a:ext cx="8229600" cy="1143000"/>
          </a:xfrm>
        </p:spPr>
        <p:txBody>
          <a:bodyPr/>
          <a:lstStyle/>
          <a:p>
            <a:r>
              <a:rPr lang="en-US" dirty="0">
                <a:solidFill>
                  <a:srgbClr val="FFFFFF"/>
                </a:solidFill>
              </a:rPr>
              <a:t>Single cell -omics</a:t>
            </a:r>
            <a:endParaRPr lang="en-US" dirty="0"/>
          </a:p>
        </p:txBody>
      </p:sp>
    </p:spTree>
    <p:extLst>
      <p:ext uri="{BB962C8B-B14F-4D97-AF65-F5344CB8AC3E}">
        <p14:creationId xmlns:p14="http://schemas.microsoft.com/office/powerpoint/2010/main" val="4656460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A43C0-BAA4-4346-8595-4FB4AA313DE5}"/>
              </a:ext>
            </a:extLst>
          </p:cNvPr>
          <p:cNvSpPr>
            <a:spLocks noGrp="1"/>
          </p:cNvSpPr>
          <p:nvPr>
            <p:ph type="title"/>
          </p:nvPr>
        </p:nvSpPr>
        <p:spPr/>
        <p:txBody>
          <a:bodyPr/>
          <a:lstStyle/>
          <a:p>
            <a:r>
              <a:rPr lang="en-US" dirty="0" err="1">
                <a:solidFill>
                  <a:srgbClr val="FFFFFF"/>
                </a:solidFill>
              </a:rPr>
              <a:t>ScRNA-seq</a:t>
            </a:r>
            <a:r>
              <a:rPr lang="en-US" dirty="0">
                <a:solidFill>
                  <a:srgbClr val="FFFFFF"/>
                </a:solidFill>
              </a:rPr>
              <a:t> workflow</a:t>
            </a:r>
            <a:endParaRPr lang="en-US" dirty="0"/>
          </a:p>
        </p:txBody>
      </p:sp>
      <p:pic>
        <p:nvPicPr>
          <p:cNvPr id="4" name="Picture 3">
            <a:extLst>
              <a:ext uri="{FF2B5EF4-FFF2-40B4-BE49-F238E27FC236}">
                <a16:creationId xmlns:a16="http://schemas.microsoft.com/office/drawing/2014/main" id="{2F351784-1BCA-C04C-A86B-5D61550E7471}"/>
              </a:ext>
            </a:extLst>
          </p:cNvPr>
          <p:cNvPicPr>
            <a:picLocks noChangeAspect="1"/>
          </p:cNvPicPr>
          <p:nvPr/>
        </p:nvPicPr>
        <p:blipFill>
          <a:blip r:embed="rId2"/>
          <a:stretch>
            <a:fillRect/>
          </a:stretch>
        </p:blipFill>
        <p:spPr>
          <a:xfrm>
            <a:off x="1043608" y="1370555"/>
            <a:ext cx="7452320" cy="5487445"/>
          </a:xfrm>
          <a:prstGeom prst="rect">
            <a:avLst/>
          </a:prstGeom>
        </p:spPr>
      </p:pic>
      <p:sp>
        <p:nvSpPr>
          <p:cNvPr id="3" name="TextBox 2">
            <a:extLst>
              <a:ext uri="{FF2B5EF4-FFF2-40B4-BE49-F238E27FC236}">
                <a16:creationId xmlns:a16="http://schemas.microsoft.com/office/drawing/2014/main" id="{F9525854-F25E-214F-A78E-CC0CAA9DE09A}"/>
              </a:ext>
            </a:extLst>
          </p:cNvPr>
          <p:cNvSpPr txBox="1"/>
          <p:nvPr/>
        </p:nvSpPr>
        <p:spPr>
          <a:xfrm>
            <a:off x="7431951" y="1628800"/>
            <a:ext cx="1043491" cy="307777"/>
          </a:xfrm>
          <a:prstGeom prst="rect">
            <a:avLst/>
          </a:prstGeom>
          <a:noFill/>
        </p:spPr>
        <p:txBody>
          <a:bodyPr wrap="none" rtlCol="0">
            <a:spAutoFit/>
          </a:bodyPr>
          <a:lstStyle/>
          <a:p>
            <a:r>
              <a:rPr lang="en-US" sz="1400" dirty="0"/>
              <a:t>Plate-based</a:t>
            </a:r>
          </a:p>
        </p:txBody>
      </p:sp>
      <p:sp>
        <p:nvSpPr>
          <p:cNvPr id="5" name="TextBox 4">
            <a:extLst>
              <a:ext uri="{FF2B5EF4-FFF2-40B4-BE49-F238E27FC236}">
                <a16:creationId xmlns:a16="http://schemas.microsoft.com/office/drawing/2014/main" id="{2F4DF2CA-66D7-D644-96B9-68B8445B27E9}"/>
              </a:ext>
            </a:extLst>
          </p:cNvPr>
          <p:cNvSpPr txBox="1"/>
          <p:nvPr/>
        </p:nvSpPr>
        <p:spPr>
          <a:xfrm>
            <a:off x="4788024" y="4725144"/>
            <a:ext cx="1204432" cy="307777"/>
          </a:xfrm>
          <a:prstGeom prst="rect">
            <a:avLst/>
          </a:prstGeom>
          <a:noFill/>
        </p:spPr>
        <p:txBody>
          <a:bodyPr wrap="none" rtlCol="0">
            <a:spAutoFit/>
          </a:bodyPr>
          <a:lstStyle/>
          <a:p>
            <a:r>
              <a:rPr lang="en-US" sz="1400" dirty="0"/>
              <a:t>droplet-based</a:t>
            </a:r>
          </a:p>
        </p:txBody>
      </p:sp>
    </p:spTree>
    <p:extLst>
      <p:ext uri="{BB962C8B-B14F-4D97-AF65-F5344CB8AC3E}">
        <p14:creationId xmlns:p14="http://schemas.microsoft.com/office/powerpoint/2010/main" val="35805017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2CDA2-10A9-0F4A-B331-2738CCF4E496}"/>
              </a:ext>
            </a:extLst>
          </p:cNvPr>
          <p:cNvSpPr>
            <a:spLocks noGrp="1"/>
          </p:cNvSpPr>
          <p:nvPr>
            <p:ph type="title"/>
          </p:nvPr>
        </p:nvSpPr>
        <p:spPr/>
        <p:txBody>
          <a:bodyPr/>
          <a:lstStyle/>
          <a:p>
            <a:r>
              <a:rPr lang="en-US" dirty="0">
                <a:solidFill>
                  <a:srgbClr val="FFFFFF"/>
                </a:solidFill>
              </a:rPr>
              <a:t>General workflow – 10x</a:t>
            </a:r>
            <a:endParaRPr lang="en-US" dirty="0"/>
          </a:p>
        </p:txBody>
      </p:sp>
      <p:pic>
        <p:nvPicPr>
          <p:cNvPr id="5" name="Picture 4">
            <a:extLst>
              <a:ext uri="{FF2B5EF4-FFF2-40B4-BE49-F238E27FC236}">
                <a16:creationId xmlns:a16="http://schemas.microsoft.com/office/drawing/2014/main" id="{932A62A4-A899-894E-B26B-BFA1B9FE2ADF}"/>
              </a:ext>
            </a:extLst>
          </p:cNvPr>
          <p:cNvPicPr>
            <a:picLocks noChangeAspect="1"/>
          </p:cNvPicPr>
          <p:nvPr/>
        </p:nvPicPr>
        <p:blipFill>
          <a:blip r:embed="rId2"/>
          <a:stretch>
            <a:fillRect/>
          </a:stretch>
        </p:blipFill>
        <p:spPr>
          <a:xfrm>
            <a:off x="282137" y="1988840"/>
            <a:ext cx="8579725" cy="3744416"/>
          </a:xfrm>
          <a:prstGeom prst="rect">
            <a:avLst/>
          </a:prstGeom>
        </p:spPr>
      </p:pic>
      <p:sp>
        <p:nvSpPr>
          <p:cNvPr id="3" name="TextBox 2">
            <a:extLst>
              <a:ext uri="{FF2B5EF4-FFF2-40B4-BE49-F238E27FC236}">
                <a16:creationId xmlns:a16="http://schemas.microsoft.com/office/drawing/2014/main" id="{DAE75968-75E2-4B47-97D5-62864755F19D}"/>
              </a:ext>
            </a:extLst>
          </p:cNvPr>
          <p:cNvSpPr txBox="1"/>
          <p:nvPr/>
        </p:nvSpPr>
        <p:spPr>
          <a:xfrm>
            <a:off x="611560" y="5919846"/>
            <a:ext cx="8075240" cy="369332"/>
          </a:xfrm>
          <a:prstGeom prst="rect">
            <a:avLst/>
          </a:prstGeom>
          <a:noFill/>
        </p:spPr>
        <p:txBody>
          <a:bodyPr wrap="square" rtlCol="0">
            <a:spAutoFit/>
          </a:bodyPr>
          <a:lstStyle/>
          <a:p>
            <a:r>
              <a:rPr lang="en-US" dirty="0"/>
              <a:t>A usual 10x run setting: ~10,000 cells (5-8k usable cells), 50,000 reads per cell</a:t>
            </a:r>
          </a:p>
        </p:txBody>
      </p:sp>
    </p:spTree>
    <p:extLst>
      <p:ext uri="{BB962C8B-B14F-4D97-AF65-F5344CB8AC3E}">
        <p14:creationId xmlns:p14="http://schemas.microsoft.com/office/powerpoint/2010/main" val="10607790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12C59B-ABD6-C841-A67F-85BDD2912745}"/>
              </a:ext>
            </a:extLst>
          </p:cNvPr>
          <p:cNvPicPr>
            <a:picLocks noChangeAspect="1"/>
          </p:cNvPicPr>
          <p:nvPr/>
        </p:nvPicPr>
        <p:blipFill>
          <a:blip r:embed="rId2"/>
          <a:stretch>
            <a:fillRect/>
          </a:stretch>
        </p:blipFill>
        <p:spPr>
          <a:xfrm>
            <a:off x="683568" y="80700"/>
            <a:ext cx="5328592" cy="6658060"/>
          </a:xfrm>
          <a:prstGeom prst="rect">
            <a:avLst/>
          </a:prstGeom>
        </p:spPr>
      </p:pic>
      <p:sp>
        <p:nvSpPr>
          <p:cNvPr id="5" name="TextBox 4">
            <a:extLst>
              <a:ext uri="{FF2B5EF4-FFF2-40B4-BE49-F238E27FC236}">
                <a16:creationId xmlns:a16="http://schemas.microsoft.com/office/drawing/2014/main" id="{210102E9-3C92-CA4D-B850-48478B73256F}"/>
              </a:ext>
            </a:extLst>
          </p:cNvPr>
          <p:cNvSpPr txBox="1"/>
          <p:nvPr/>
        </p:nvSpPr>
        <p:spPr>
          <a:xfrm>
            <a:off x="6300192" y="2855732"/>
            <a:ext cx="2699792" cy="1107996"/>
          </a:xfrm>
          <a:prstGeom prst="rect">
            <a:avLst/>
          </a:prstGeom>
          <a:noFill/>
        </p:spPr>
        <p:txBody>
          <a:bodyPr wrap="square" rtlCol="0">
            <a:spAutoFit/>
          </a:bodyPr>
          <a:lstStyle/>
          <a:p>
            <a:r>
              <a:rPr lang="en-US" sz="2200" dirty="0"/>
              <a:t>Schematic of a typical single-cell RNA-</a:t>
            </a:r>
            <a:r>
              <a:rPr lang="en-US" sz="2200" dirty="0" err="1"/>
              <a:t>seq</a:t>
            </a:r>
            <a:r>
              <a:rPr lang="en-US" sz="2200" dirty="0"/>
              <a:t> analysis workflow</a:t>
            </a:r>
          </a:p>
        </p:txBody>
      </p:sp>
    </p:spTree>
    <p:extLst>
      <p:ext uri="{BB962C8B-B14F-4D97-AF65-F5344CB8AC3E}">
        <p14:creationId xmlns:p14="http://schemas.microsoft.com/office/powerpoint/2010/main" val="14274169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15293-DB59-DC49-9950-29B947513A94}"/>
              </a:ext>
            </a:extLst>
          </p:cNvPr>
          <p:cNvSpPr>
            <a:spLocks noGrp="1"/>
          </p:cNvSpPr>
          <p:nvPr>
            <p:ph type="title"/>
          </p:nvPr>
        </p:nvSpPr>
        <p:spPr/>
        <p:txBody>
          <a:bodyPr>
            <a:normAutofit fontScale="90000"/>
          </a:bodyPr>
          <a:lstStyle/>
          <a:p>
            <a:r>
              <a:rPr lang="en-US" sz="3600" dirty="0">
                <a:solidFill>
                  <a:srgbClr val="FFFFFF"/>
                </a:solidFill>
              </a:rPr>
              <a:t>Main applications using </a:t>
            </a:r>
            <a:r>
              <a:rPr lang="en-US" sz="3600" dirty="0" err="1">
                <a:solidFill>
                  <a:srgbClr val="FFFFFF"/>
                </a:solidFill>
              </a:rPr>
              <a:t>scRNA-seq</a:t>
            </a:r>
            <a:r>
              <a:rPr lang="en-US" sz="3600" dirty="0">
                <a:solidFill>
                  <a:srgbClr val="FFFFFF"/>
                </a:solidFill>
              </a:rPr>
              <a:t> in cancer</a:t>
            </a:r>
            <a:endParaRPr lang="en-US" sz="3600" dirty="0"/>
          </a:p>
        </p:txBody>
      </p:sp>
      <p:sp>
        <p:nvSpPr>
          <p:cNvPr id="3" name="Content Placeholder 2">
            <a:extLst>
              <a:ext uri="{FF2B5EF4-FFF2-40B4-BE49-F238E27FC236}">
                <a16:creationId xmlns:a16="http://schemas.microsoft.com/office/drawing/2014/main" id="{2AC09E6F-701A-D94D-BB57-73935EDF68DE}"/>
              </a:ext>
            </a:extLst>
          </p:cNvPr>
          <p:cNvSpPr>
            <a:spLocks noGrp="1"/>
          </p:cNvSpPr>
          <p:nvPr>
            <p:ph idx="1"/>
          </p:nvPr>
        </p:nvSpPr>
        <p:spPr/>
        <p:txBody>
          <a:bodyPr/>
          <a:lstStyle/>
          <a:p>
            <a:r>
              <a:rPr lang="en-US" dirty="0"/>
              <a:t>Study </a:t>
            </a:r>
            <a:r>
              <a:rPr lang="en-US" dirty="0" err="1"/>
              <a:t>tumour</a:t>
            </a:r>
            <a:r>
              <a:rPr lang="en-US" dirty="0"/>
              <a:t> microenvironment</a:t>
            </a:r>
          </a:p>
          <a:p>
            <a:pPr marL="0" indent="0">
              <a:buNone/>
            </a:pPr>
            <a:r>
              <a:rPr lang="en-US" sz="2800" dirty="0"/>
              <a:t>   - e.g., </a:t>
            </a:r>
            <a:r>
              <a:rPr lang="en-US" sz="2800" dirty="0" err="1"/>
              <a:t>tumour</a:t>
            </a:r>
            <a:r>
              <a:rPr lang="en-US" sz="2800" dirty="0"/>
              <a:t> infiltrating lymphocytes (B and T cells), macrophages and fibroblasts</a:t>
            </a:r>
          </a:p>
          <a:p>
            <a:pPr marL="0" indent="0">
              <a:buNone/>
            </a:pPr>
            <a:endParaRPr lang="en-US" dirty="0"/>
          </a:p>
          <a:p>
            <a:r>
              <a:rPr lang="en-US" dirty="0"/>
              <a:t>Study </a:t>
            </a:r>
            <a:r>
              <a:rPr lang="en-US" dirty="0" err="1"/>
              <a:t>tumour</a:t>
            </a:r>
            <a:r>
              <a:rPr lang="en-US" dirty="0"/>
              <a:t> heterogeneity</a:t>
            </a:r>
          </a:p>
          <a:p>
            <a:pPr marL="0" indent="0">
              <a:buNone/>
            </a:pPr>
            <a:r>
              <a:rPr lang="en-US" sz="2800" dirty="0"/>
              <a:t>   - e.g., identify resistant clones of </a:t>
            </a:r>
            <a:r>
              <a:rPr lang="en-US" sz="2800" dirty="0" err="1"/>
              <a:t>tumour</a:t>
            </a:r>
            <a:r>
              <a:rPr lang="en-US" sz="2800" dirty="0"/>
              <a:t> cells, and trace </a:t>
            </a:r>
            <a:r>
              <a:rPr lang="en-US" sz="2800" dirty="0" err="1"/>
              <a:t>tumour</a:t>
            </a:r>
            <a:r>
              <a:rPr lang="en-US" sz="2800" dirty="0"/>
              <a:t> cell evolution </a:t>
            </a:r>
          </a:p>
        </p:txBody>
      </p:sp>
    </p:spTree>
    <p:extLst>
      <p:ext uri="{BB962C8B-B14F-4D97-AF65-F5344CB8AC3E}">
        <p14:creationId xmlns:p14="http://schemas.microsoft.com/office/powerpoint/2010/main" val="1746392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6CBB1-DE8C-0644-85A8-6D65769BECD5}"/>
              </a:ext>
            </a:extLst>
          </p:cNvPr>
          <p:cNvSpPr>
            <a:spLocks noGrp="1"/>
          </p:cNvSpPr>
          <p:nvPr>
            <p:ph type="title"/>
          </p:nvPr>
        </p:nvSpPr>
        <p:spPr/>
        <p:txBody>
          <a:bodyPr>
            <a:normAutofit/>
          </a:bodyPr>
          <a:lstStyle/>
          <a:p>
            <a:r>
              <a:rPr lang="en-US" sz="3800" dirty="0" err="1">
                <a:solidFill>
                  <a:srgbClr val="FFFFFF"/>
                </a:solidFill>
              </a:rPr>
              <a:t>scRNA-seq</a:t>
            </a:r>
            <a:r>
              <a:rPr lang="en-US" sz="3800" dirty="0">
                <a:solidFill>
                  <a:srgbClr val="FFFFFF"/>
                </a:solidFill>
              </a:rPr>
              <a:t> example #1 - overview</a:t>
            </a:r>
            <a:endParaRPr lang="en-US" sz="3800" dirty="0"/>
          </a:p>
        </p:txBody>
      </p:sp>
      <p:pic>
        <p:nvPicPr>
          <p:cNvPr id="4" name="Picture 3">
            <a:extLst>
              <a:ext uri="{FF2B5EF4-FFF2-40B4-BE49-F238E27FC236}">
                <a16:creationId xmlns:a16="http://schemas.microsoft.com/office/drawing/2014/main" id="{D2AAB081-20C9-9A4C-981C-82E58F08F310}"/>
              </a:ext>
            </a:extLst>
          </p:cNvPr>
          <p:cNvPicPr>
            <a:picLocks noChangeAspect="1"/>
          </p:cNvPicPr>
          <p:nvPr/>
        </p:nvPicPr>
        <p:blipFill>
          <a:blip r:embed="rId2"/>
          <a:stretch>
            <a:fillRect/>
          </a:stretch>
        </p:blipFill>
        <p:spPr>
          <a:xfrm>
            <a:off x="971600" y="1515342"/>
            <a:ext cx="7344816" cy="5072852"/>
          </a:xfrm>
          <a:prstGeom prst="rect">
            <a:avLst/>
          </a:prstGeom>
        </p:spPr>
      </p:pic>
      <p:sp>
        <p:nvSpPr>
          <p:cNvPr id="5" name="TextBox 4">
            <a:extLst>
              <a:ext uri="{FF2B5EF4-FFF2-40B4-BE49-F238E27FC236}">
                <a16:creationId xmlns:a16="http://schemas.microsoft.com/office/drawing/2014/main" id="{25849489-11D6-2A41-A9B0-DCF2FC3EB6F4}"/>
              </a:ext>
            </a:extLst>
          </p:cNvPr>
          <p:cNvSpPr txBox="1"/>
          <p:nvPr/>
        </p:nvSpPr>
        <p:spPr>
          <a:xfrm>
            <a:off x="34188" y="6577607"/>
            <a:ext cx="2521588" cy="307777"/>
          </a:xfrm>
          <a:prstGeom prst="rect">
            <a:avLst/>
          </a:prstGeom>
          <a:noFill/>
        </p:spPr>
        <p:txBody>
          <a:bodyPr wrap="none" rtlCol="0">
            <a:spAutoFit/>
          </a:bodyPr>
          <a:lstStyle/>
          <a:p>
            <a:r>
              <a:rPr lang="en-US" sz="1400" dirty="0" err="1"/>
              <a:t>Lambrechts</a:t>
            </a:r>
            <a:r>
              <a:rPr lang="en-US" sz="1400" dirty="0"/>
              <a:t> et al. Nat Med 2018</a:t>
            </a:r>
          </a:p>
        </p:txBody>
      </p:sp>
    </p:spTree>
    <p:extLst>
      <p:ext uri="{BB962C8B-B14F-4D97-AF65-F5344CB8AC3E}">
        <p14:creationId xmlns:p14="http://schemas.microsoft.com/office/powerpoint/2010/main" val="2112137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dirty="0">
                <a:solidFill>
                  <a:schemeClr val="bg1"/>
                </a:solidFill>
              </a:rPr>
              <a:t>Next-generation sequencing (NGS)</a:t>
            </a:r>
          </a:p>
        </p:txBody>
      </p:sp>
      <p:pic>
        <p:nvPicPr>
          <p:cNvPr id="7" name="Picture 6"/>
          <p:cNvPicPr>
            <a:picLocks noChangeAspect="1"/>
          </p:cNvPicPr>
          <p:nvPr/>
        </p:nvPicPr>
        <p:blipFill>
          <a:blip r:embed="rId2"/>
          <a:stretch>
            <a:fillRect/>
          </a:stretch>
        </p:blipFill>
        <p:spPr>
          <a:xfrm>
            <a:off x="25476" y="1340769"/>
            <a:ext cx="5089552" cy="3312368"/>
          </a:xfrm>
          <a:prstGeom prst="rect">
            <a:avLst/>
          </a:prstGeom>
        </p:spPr>
      </p:pic>
      <p:pic>
        <p:nvPicPr>
          <p:cNvPr id="9" name="Picture 8"/>
          <p:cNvPicPr>
            <a:picLocks noChangeAspect="1"/>
          </p:cNvPicPr>
          <p:nvPr/>
        </p:nvPicPr>
        <p:blipFill>
          <a:blip r:embed="rId3"/>
          <a:stretch>
            <a:fillRect/>
          </a:stretch>
        </p:blipFill>
        <p:spPr>
          <a:xfrm>
            <a:off x="5292080" y="1412776"/>
            <a:ext cx="3851920" cy="2888940"/>
          </a:xfrm>
          <a:prstGeom prst="rect">
            <a:avLst/>
          </a:prstGeom>
        </p:spPr>
      </p:pic>
      <p:sp>
        <p:nvSpPr>
          <p:cNvPr id="10" name="TextBox 9"/>
          <p:cNvSpPr txBox="1"/>
          <p:nvPr/>
        </p:nvSpPr>
        <p:spPr>
          <a:xfrm>
            <a:off x="467544" y="4869160"/>
            <a:ext cx="8208912" cy="1569660"/>
          </a:xfrm>
          <a:prstGeom prst="rect">
            <a:avLst/>
          </a:prstGeom>
          <a:noFill/>
        </p:spPr>
        <p:txBody>
          <a:bodyPr wrap="square" rtlCol="0">
            <a:spAutoFit/>
          </a:bodyPr>
          <a:lstStyle/>
          <a:p>
            <a:pPr marL="342900" indent="-342900">
              <a:buFont typeface="Arial"/>
              <a:buChar char="•"/>
            </a:pPr>
            <a:r>
              <a:rPr lang="en-US" sz="2400" dirty="0"/>
              <a:t>Human Genome Project - $3 billion project, started early 90’s, which took 15 years to complete</a:t>
            </a:r>
          </a:p>
          <a:p>
            <a:pPr marL="342900" indent="-342900">
              <a:buFont typeface="Arial"/>
              <a:buChar char="•"/>
            </a:pPr>
            <a:r>
              <a:rPr lang="en-US" sz="2400" dirty="0"/>
              <a:t>Now, we can sequence the whole human genome in 24 hours in the cost of $1K</a:t>
            </a:r>
          </a:p>
        </p:txBody>
      </p:sp>
    </p:spTree>
    <p:extLst>
      <p:ext uri="{BB962C8B-B14F-4D97-AF65-F5344CB8AC3E}">
        <p14:creationId xmlns:p14="http://schemas.microsoft.com/office/powerpoint/2010/main" val="13698908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CA11498-923C-0C4E-A9EF-693A5C071ED0}"/>
              </a:ext>
            </a:extLst>
          </p:cNvPr>
          <p:cNvSpPr>
            <a:spLocks noGrp="1"/>
          </p:cNvSpPr>
          <p:nvPr>
            <p:ph type="title"/>
          </p:nvPr>
        </p:nvSpPr>
        <p:spPr>
          <a:xfrm>
            <a:off x="457200" y="274638"/>
            <a:ext cx="8229600" cy="1143000"/>
          </a:xfrm>
        </p:spPr>
        <p:txBody>
          <a:bodyPr>
            <a:normAutofit/>
          </a:bodyPr>
          <a:lstStyle/>
          <a:p>
            <a:r>
              <a:rPr lang="en-US" sz="3800" dirty="0">
                <a:solidFill>
                  <a:srgbClr val="FFFFFF"/>
                </a:solidFill>
              </a:rPr>
              <a:t>Sub-clustering of major cell types</a:t>
            </a:r>
            <a:endParaRPr lang="en-US" sz="3800" dirty="0"/>
          </a:p>
        </p:txBody>
      </p:sp>
      <p:pic>
        <p:nvPicPr>
          <p:cNvPr id="8" name="Picture 7">
            <a:extLst>
              <a:ext uri="{FF2B5EF4-FFF2-40B4-BE49-F238E27FC236}">
                <a16:creationId xmlns:a16="http://schemas.microsoft.com/office/drawing/2014/main" id="{62142718-2AEA-8247-AA33-8CD07D12652D}"/>
              </a:ext>
            </a:extLst>
          </p:cNvPr>
          <p:cNvPicPr>
            <a:picLocks noChangeAspect="1"/>
          </p:cNvPicPr>
          <p:nvPr/>
        </p:nvPicPr>
        <p:blipFill>
          <a:blip r:embed="rId2"/>
          <a:stretch>
            <a:fillRect/>
          </a:stretch>
        </p:blipFill>
        <p:spPr>
          <a:xfrm>
            <a:off x="1115616" y="1671881"/>
            <a:ext cx="2664609" cy="4997479"/>
          </a:xfrm>
          <a:prstGeom prst="rect">
            <a:avLst/>
          </a:prstGeom>
        </p:spPr>
      </p:pic>
      <p:pic>
        <p:nvPicPr>
          <p:cNvPr id="9" name="Picture 8">
            <a:extLst>
              <a:ext uri="{FF2B5EF4-FFF2-40B4-BE49-F238E27FC236}">
                <a16:creationId xmlns:a16="http://schemas.microsoft.com/office/drawing/2014/main" id="{DD74EDDE-8358-B143-B4AE-7F96B92B7792}"/>
              </a:ext>
            </a:extLst>
          </p:cNvPr>
          <p:cNvPicPr>
            <a:picLocks noChangeAspect="1"/>
          </p:cNvPicPr>
          <p:nvPr/>
        </p:nvPicPr>
        <p:blipFill>
          <a:blip r:embed="rId3"/>
          <a:stretch>
            <a:fillRect/>
          </a:stretch>
        </p:blipFill>
        <p:spPr>
          <a:xfrm>
            <a:off x="4427983" y="2348880"/>
            <a:ext cx="3543439" cy="3024336"/>
          </a:xfrm>
          <a:prstGeom prst="rect">
            <a:avLst/>
          </a:prstGeom>
        </p:spPr>
      </p:pic>
      <p:sp>
        <p:nvSpPr>
          <p:cNvPr id="10" name="TextBox 9">
            <a:extLst>
              <a:ext uri="{FF2B5EF4-FFF2-40B4-BE49-F238E27FC236}">
                <a16:creationId xmlns:a16="http://schemas.microsoft.com/office/drawing/2014/main" id="{8BECBADD-5F39-2342-86DE-DCE2A56ABE37}"/>
              </a:ext>
            </a:extLst>
          </p:cNvPr>
          <p:cNvSpPr txBox="1"/>
          <p:nvPr/>
        </p:nvSpPr>
        <p:spPr>
          <a:xfrm>
            <a:off x="2085267" y="1331476"/>
            <a:ext cx="758541" cy="369332"/>
          </a:xfrm>
          <a:prstGeom prst="rect">
            <a:avLst/>
          </a:prstGeom>
          <a:noFill/>
        </p:spPr>
        <p:txBody>
          <a:bodyPr wrap="none" rtlCol="0">
            <a:spAutoFit/>
          </a:bodyPr>
          <a:lstStyle/>
          <a:p>
            <a:r>
              <a:rPr lang="en-US" dirty="0"/>
              <a:t>T cells</a:t>
            </a:r>
          </a:p>
        </p:txBody>
      </p:sp>
    </p:spTree>
    <p:extLst>
      <p:ext uri="{BB962C8B-B14F-4D97-AF65-F5344CB8AC3E}">
        <p14:creationId xmlns:p14="http://schemas.microsoft.com/office/powerpoint/2010/main" val="15277489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B6A76F-5FE1-F546-8750-45C9AECB1055}"/>
              </a:ext>
            </a:extLst>
          </p:cNvPr>
          <p:cNvPicPr>
            <a:picLocks noChangeAspect="1"/>
          </p:cNvPicPr>
          <p:nvPr/>
        </p:nvPicPr>
        <p:blipFill>
          <a:blip r:embed="rId2"/>
          <a:stretch>
            <a:fillRect/>
          </a:stretch>
        </p:blipFill>
        <p:spPr>
          <a:xfrm>
            <a:off x="1043608" y="1739994"/>
            <a:ext cx="2304300" cy="4713341"/>
          </a:xfrm>
          <a:prstGeom prst="rect">
            <a:avLst/>
          </a:prstGeom>
        </p:spPr>
      </p:pic>
      <p:pic>
        <p:nvPicPr>
          <p:cNvPr id="5" name="Picture 4">
            <a:extLst>
              <a:ext uri="{FF2B5EF4-FFF2-40B4-BE49-F238E27FC236}">
                <a16:creationId xmlns:a16="http://schemas.microsoft.com/office/drawing/2014/main" id="{8F8D171C-766E-0F45-92CD-7453FD534C1E}"/>
              </a:ext>
            </a:extLst>
          </p:cNvPr>
          <p:cNvPicPr>
            <a:picLocks noChangeAspect="1"/>
          </p:cNvPicPr>
          <p:nvPr/>
        </p:nvPicPr>
        <p:blipFill>
          <a:blip r:embed="rId3"/>
          <a:stretch>
            <a:fillRect/>
          </a:stretch>
        </p:blipFill>
        <p:spPr>
          <a:xfrm>
            <a:off x="3851920" y="2420889"/>
            <a:ext cx="3672408" cy="2740804"/>
          </a:xfrm>
          <a:prstGeom prst="rect">
            <a:avLst/>
          </a:prstGeom>
        </p:spPr>
      </p:pic>
      <p:sp>
        <p:nvSpPr>
          <p:cNvPr id="6" name="TextBox 5">
            <a:extLst>
              <a:ext uri="{FF2B5EF4-FFF2-40B4-BE49-F238E27FC236}">
                <a16:creationId xmlns:a16="http://schemas.microsoft.com/office/drawing/2014/main" id="{0D0C34DC-5C61-D340-936E-3B3C8AD4C868}"/>
              </a:ext>
            </a:extLst>
          </p:cNvPr>
          <p:cNvSpPr txBox="1"/>
          <p:nvPr/>
        </p:nvSpPr>
        <p:spPr>
          <a:xfrm>
            <a:off x="1403648" y="1383114"/>
            <a:ext cx="1202702" cy="369332"/>
          </a:xfrm>
          <a:prstGeom prst="rect">
            <a:avLst/>
          </a:prstGeom>
          <a:noFill/>
        </p:spPr>
        <p:txBody>
          <a:bodyPr wrap="none" rtlCol="0">
            <a:spAutoFit/>
          </a:bodyPr>
          <a:lstStyle/>
          <a:p>
            <a:r>
              <a:rPr lang="en-US" dirty="0"/>
              <a:t>Fibroblasts</a:t>
            </a:r>
          </a:p>
        </p:txBody>
      </p:sp>
      <p:sp>
        <p:nvSpPr>
          <p:cNvPr id="7" name="Title 1">
            <a:extLst>
              <a:ext uri="{FF2B5EF4-FFF2-40B4-BE49-F238E27FC236}">
                <a16:creationId xmlns:a16="http://schemas.microsoft.com/office/drawing/2014/main" id="{D0751C8B-9D43-DA44-B428-9121B51384B1}"/>
              </a:ext>
            </a:extLst>
          </p:cNvPr>
          <p:cNvSpPr>
            <a:spLocks noGrp="1"/>
          </p:cNvSpPr>
          <p:nvPr>
            <p:ph type="title"/>
          </p:nvPr>
        </p:nvSpPr>
        <p:spPr>
          <a:xfrm>
            <a:off x="457200" y="274638"/>
            <a:ext cx="8229600" cy="1143000"/>
          </a:xfrm>
        </p:spPr>
        <p:txBody>
          <a:bodyPr>
            <a:normAutofit/>
          </a:bodyPr>
          <a:lstStyle/>
          <a:p>
            <a:r>
              <a:rPr lang="en-US" sz="3800" dirty="0">
                <a:solidFill>
                  <a:srgbClr val="FFFFFF"/>
                </a:solidFill>
              </a:rPr>
              <a:t>Sub-clustering of major cell types</a:t>
            </a:r>
            <a:endParaRPr lang="en-US" sz="3800" dirty="0"/>
          </a:p>
        </p:txBody>
      </p:sp>
    </p:spTree>
    <p:extLst>
      <p:ext uri="{BB962C8B-B14F-4D97-AF65-F5344CB8AC3E}">
        <p14:creationId xmlns:p14="http://schemas.microsoft.com/office/powerpoint/2010/main" val="26956098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21131F-B6F9-334E-AB2B-44B971BCB69F}"/>
              </a:ext>
            </a:extLst>
          </p:cNvPr>
          <p:cNvPicPr>
            <a:picLocks noChangeAspect="1"/>
          </p:cNvPicPr>
          <p:nvPr/>
        </p:nvPicPr>
        <p:blipFill>
          <a:blip r:embed="rId2"/>
          <a:stretch>
            <a:fillRect/>
          </a:stretch>
        </p:blipFill>
        <p:spPr>
          <a:xfrm>
            <a:off x="786726" y="1417638"/>
            <a:ext cx="2999590" cy="5447417"/>
          </a:xfrm>
          <a:prstGeom prst="rect">
            <a:avLst/>
          </a:prstGeom>
        </p:spPr>
      </p:pic>
      <p:sp>
        <p:nvSpPr>
          <p:cNvPr id="5" name="Title 1">
            <a:extLst>
              <a:ext uri="{FF2B5EF4-FFF2-40B4-BE49-F238E27FC236}">
                <a16:creationId xmlns:a16="http://schemas.microsoft.com/office/drawing/2014/main" id="{9C319448-E8A2-5C49-91FA-037EEDD1F937}"/>
              </a:ext>
            </a:extLst>
          </p:cNvPr>
          <p:cNvSpPr>
            <a:spLocks noGrp="1"/>
          </p:cNvSpPr>
          <p:nvPr>
            <p:ph type="title"/>
          </p:nvPr>
        </p:nvSpPr>
        <p:spPr>
          <a:xfrm>
            <a:off x="457200" y="274638"/>
            <a:ext cx="8229600" cy="1143000"/>
          </a:xfrm>
        </p:spPr>
        <p:txBody>
          <a:bodyPr>
            <a:normAutofit/>
          </a:bodyPr>
          <a:lstStyle/>
          <a:p>
            <a:r>
              <a:rPr lang="en-US" sz="3800" dirty="0" err="1">
                <a:solidFill>
                  <a:srgbClr val="FFFFFF"/>
                </a:solidFill>
              </a:rPr>
              <a:t>scRNA-seq</a:t>
            </a:r>
            <a:r>
              <a:rPr lang="en-US" sz="3800" dirty="0">
                <a:solidFill>
                  <a:srgbClr val="FFFFFF"/>
                </a:solidFill>
              </a:rPr>
              <a:t> example #2 – </a:t>
            </a:r>
            <a:r>
              <a:rPr lang="en-US" sz="3800" dirty="0" err="1">
                <a:solidFill>
                  <a:srgbClr val="FFFFFF"/>
                </a:solidFill>
              </a:rPr>
              <a:t>tumour</a:t>
            </a:r>
            <a:r>
              <a:rPr lang="en-US" sz="3800" dirty="0">
                <a:solidFill>
                  <a:srgbClr val="FFFFFF"/>
                </a:solidFill>
              </a:rPr>
              <a:t> cells</a:t>
            </a:r>
            <a:endParaRPr lang="en-US" sz="3800" dirty="0"/>
          </a:p>
        </p:txBody>
      </p:sp>
      <p:pic>
        <p:nvPicPr>
          <p:cNvPr id="6" name="Picture 5">
            <a:extLst>
              <a:ext uri="{FF2B5EF4-FFF2-40B4-BE49-F238E27FC236}">
                <a16:creationId xmlns:a16="http://schemas.microsoft.com/office/drawing/2014/main" id="{6CC5E6BE-A6A4-5C48-A646-E831D0AC4D43}"/>
              </a:ext>
            </a:extLst>
          </p:cNvPr>
          <p:cNvPicPr>
            <a:picLocks noChangeAspect="1"/>
          </p:cNvPicPr>
          <p:nvPr/>
        </p:nvPicPr>
        <p:blipFill>
          <a:blip r:embed="rId3"/>
          <a:stretch>
            <a:fillRect/>
          </a:stretch>
        </p:blipFill>
        <p:spPr>
          <a:xfrm>
            <a:off x="457200" y="1380664"/>
            <a:ext cx="8499619" cy="3024336"/>
          </a:xfrm>
          <a:prstGeom prst="rect">
            <a:avLst/>
          </a:prstGeom>
        </p:spPr>
      </p:pic>
      <p:sp>
        <p:nvSpPr>
          <p:cNvPr id="7" name="TextBox 6">
            <a:extLst>
              <a:ext uri="{FF2B5EF4-FFF2-40B4-BE49-F238E27FC236}">
                <a16:creationId xmlns:a16="http://schemas.microsoft.com/office/drawing/2014/main" id="{716B1AF2-F11F-8945-9BD7-372299EBCB93}"/>
              </a:ext>
            </a:extLst>
          </p:cNvPr>
          <p:cNvSpPr txBox="1"/>
          <p:nvPr/>
        </p:nvSpPr>
        <p:spPr>
          <a:xfrm>
            <a:off x="7124628" y="6488668"/>
            <a:ext cx="2055884" cy="369332"/>
          </a:xfrm>
          <a:prstGeom prst="rect">
            <a:avLst/>
          </a:prstGeom>
          <a:noFill/>
        </p:spPr>
        <p:txBody>
          <a:bodyPr wrap="none" rtlCol="0">
            <a:spAutoFit/>
          </a:bodyPr>
          <a:lstStyle/>
          <a:p>
            <a:r>
              <a:rPr lang="en-GB" dirty="0"/>
              <a:t>Yeo</a:t>
            </a:r>
            <a:r>
              <a:rPr lang="en-US" dirty="0"/>
              <a:t> et al. 2020 </a:t>
            </a:r>
            <a:r>
              <a:rPr lang="en-US" dirty="0" err="1"/>
              <a:t>eLife</a:t>
            </a:r>
            <a:endParaRPr lang="en-GB" dirty="0"/>
          </a:p>
        </p:txBody>
      </p:sp>
      <p:pic>
        <p:nvPicPr>
          <p:cNvPr id="8" name="Picture 7">
            <a:extLst>
              <a:ext uri="{FF2B5EF4-FFF2-40B4-BE49-F238E27FC236}">
                <a16:creationId xmlns:a16="http://schemas.microsoft.com/office/drawing/2014/main" id="{F22BC86B-3FF9-054C-849A-B898FAA0804C}"/>
              </a:ext>
            </a:extLst>
          </p:cNvPr>
          <p:cNvPicPr>
            <a:picLocks noChangeAspect="1"/>
          </p:cNvPicPr>
          <p:nvPr/>
        </p:nvPicPr>
        <p:blipFill>
          <a:blip r:embed="rId4"/>
          <a:stretch>
            <a:fillRect/>
          </a:stretch>
        </p:blipFill>
        <p:spPr>
          <a:xfrm>
            <a:off x="1084859" y="4382708"/>
            <a:ext cx="6061965" cy="2482347"/>
          </a:xfrm>
          <a:prstGeom prst="rect">
            <a:avLst/>
          </a:prstGeom>
        </p:spPr>
      </p:pic>
      <p:sp>
        <p:nvSpPr>
          <p:cNvPr id="9" name="TextBox 8">
            <a:extLst>
              <a:ext uri="{FF2B5EF4-FFF2-40B4-BE49-F238E27FC236}">
                <a16:creationId xmlns:a16="http://schemas.microsoft.com/office/drawing/2014/main" id="{B617FB1B-17A4-5E45-9729-C03DD36AD589}"/>
              </a:ext>
            </a:extLst>
          </p:cNvPr>
          <p:cNvSpPr txBox="1"/>
          <p:nvPr/>
        </p:nvSpPr>
        <p:spPr>
          <a:xfrm>
            <a:off x="7160096" y="5300715"/>
            <a:ext cx="1944216" cy="646331"/>
          </a:xfrm>
          <a:prstGeom prst="rect">
            <a:avLst/>
          </a:prstGeom>
          <a:noFill/>
        </p:spPr>
        <p:txBody>
          <a:bodyPr wrap="square" rtlCol="0">
            <a:spAutoFit/>
          </a:bodyPr>
          <a:lstStyle/>
          <a:p>
            <a:r>
              <a:rPr lang="en-US" dirty="0"/>
              <a:t>differentiation trajectories of cells</a:t>
            </a:r>
          </a:p>
        </p:txBody>
      </p:sp>
    </p:spTree>
    <p:extLst>
      <p:ext uri="{BB962C8B-B14F-4D97-AF65-F5344CB8AC3E}">
        <p14:creationId xmlns:p14="http://schemas.microsoft.com/office/powerpoint/2010/main" val="336919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97C99-049F-EED7-AE9D-708925E8D712}"/>
              </a:ext>
            </a:extLst>
          </p:cNvPr>
          <p:cNvSpPr>
            <a:spLocks noGrp="1"/>
          </p:cNvSpPr>
          <p:nvPr>
            <p:ph type="title"/>
          </p:nvPr>
        </p:nvSpPr>
        <p:spPr/>
        <p:txBody>
          <a:bodyPr>
            <a:normAutofit/>
          </a:bodyPr>
          <a:lstStyle/>
          <a:p>
            <a:r>
              <a:rPr lang="en-US" dirty="0" err="1">
                <a:solidFill>
                  <a:srgbClr val="FFFFFF"/>
                </a:solidFill>
              </a:rPr>
              <a:t>scRNA</a:t>
            </a:r>
            <a:r>
              <a:rPr lang="en-US" dirty="0">
                <a:solidFill>
                  <a:srgbClr val="FFFFFF"/>
                </a:solidFill>
              </a:rPr>
              <a:t>-seq example #3 – all cells</a:t>
            </a:r>
            <a:endParaRPr lang="en-US" dirty="0"/>
          </a:p>
        </p:txBody>
      </p:sp>
      <p:pic>
        <p:nvPicPr>
          <p:cNvPr id="4" name="Picture 3">
            <a:extLst>
              <a:ext uri="{FF2B5EF4-FFF2-40B4-BE49-F238E27FC236}">
                <a16:creationId xmlns:a16="http://schemas.microsoft.com/office/drawing/2014/main" id="{3F85EC71-578B-410F-CB7D-F04509BC5713}"/>
              </a:ext>
            </a:extLst>
          </p:cNvPr>
          <p:cNvPicPr>
            <a:picLocks noChangeAspect="1"/>
          </p:cNvPicPr>
          <p:nvPr/>
        </p:nvPicPr>
        <p:blipFill>
          <a:blip r:embed="rId2"/>
          <a:stretch>
            <a:fillRect/>
          </a:stretch>
        </p:blipFill>
        <p:spPr>
          <a:xfrm>
            <a:off x="611560" y="1340768"/>
            <a:ext cx="8352928" cy="5117202"/>
          </a:xfrm>
          <a:prstGeom prst="rect">
            <a:avLst/>
          </a:prstGeom>
        </p:spPr>
      </p:pic>
      <p:sp>
        <p:nvSpPr>
          <p:cNvPr id="5" name="TextBox 4">
            <a:extLst>
              <a:ext uri="{FF2B5EF4-FFF2-40B4-BE49-F238E27FC236}">
                <a16:creationId xmlns:a16="http://schemas.microsoft.com/office/drawing/2014/main" id="{FAFB209E-E7C9-50DA-EEED-31775507AC41}"/>
              </a:ext>
            </a:extLst>
          </p:cNvPr>
          <p:cNvSpPr txBox="1"/>
          <p:nvPr/>
        </p:nvSpPr>
        <p:spPr>
          <a:xfrm>
            <a:off x="25212" y="6493584"/>
            <a:ext cx="3252878" cy="369332"/>
          </a:xfrm>
          <a:prstGeom prst="rect">
            <a:avLst/>
          </a:prstGeom>
          <a:noFill/>
        </p:spPr>
        <p:txBody>
          <a:bodyPr wrap="none" rtlCol="0">
            <a:spAutoFit/>
          </a:bodyPr>
          <a:lstStyle/>
          <a:p>
            <a:r>
              <a:rPr lang="en-GB" dirty="0"/>
              <a:t>Zhang</a:t>
            </a:r>
            <a:r>
              <a:rPr lang="en-US" dirty="0"/>
              <a:t> et al. 2021 Nature Comms</a:t>
            </a:r>
            <a:endParaRPr lang="en-GB" dirty="0"/>
          </a:p>
        </p:txBody>
      </p:sp>
    </p:spTree>
    <p:extLst>
      <p:ext uri="{BB962C8B-B14F-4D97-AF65-F5344CB8AC3E}">
        <p14:creationId xmlns:p14="http://schemas.microsoft.com/office/powerpoint/2010/main" val="1148860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C7FE4-7F60-25B9-5D9C-5D21B71543C6}"/>
              </a:ext>
            </a:extLst>
          </p:cNvPr>
          <p:cNvSpPr>
            <a:spLocks noGrp="1"/>
          </p:cNvSpPr>
          <p:nvPr>
            <p:ph type="title"/>
          </p:nvPr>
        </p:nvSpPr>
        <p:spPr/>
        <p:txBody>
          <a:bodyPr>
            <a:normAutofit/>
          </a:bodyPr>
          <a:lstStyle/>
          <a:p>
            <a:r>
              <a:rPr lang="en-US" sz="3200" dirty="0">
                <a:solidFill>
                  <a:schemeClr val="bg1"/>
                </a:solidFill>
              </a:rPr>
              <a:t>Intra- and inter-tumor heterogeneity of</a:t>
            </a:r>
            <a:br>
              <a:rPr lang="en-US" sz="3200" dirty="0">
                <a:solidFill>
                  <a:schemeClr val="bg1"/>
                </a:solidFill>
              </a:rPr>
            </a:br>
            <a:r>
              <a:rPr lang="en-US" sz="3200" dirty="0">
                <a:solidFill>
                  <a:schemeClr val="bg1"/>
                </a:solidFill>
              </a:rPr>
              <a:t>epithelial cells</a:t>
            </a:r>
          </a:p>
        </p:txBody>
      </p:sp>
      <p:pic>
        <p:nvPicPr>
          <p:cNvPr id="4" name="Picture 3">
            <a:extLst>
              <a:ext uri="{FF2B5EF4-FFF2-40B4-BE49-F238E27FC236}">
                <a16:creationId xmlns:a16="http://schemas.microsoft.com/office/drawing/2014/main" id="{08A8F34A-CF07-43E6-FD0C-96EABB1673D0}"/>
              </a:ext>
            </a:extLst>
          </p:cNvPr>
          <p:cNvPicPr>
            <a:picLocks noChangeAspect="1"/>
          </p:cNvPicPr>
          <p:nvPr/>
        </p:nvPicPr>
        <p:blipFill>
          <a:blip r:embed="rId2"/>
          <a:stretch>
            <a:fillRect/>
          </a:stretch>
        </p:blipFill>
        <p:spPr>
          <a:xfrm>
            <a:off x="0" y="1772816"/>
            <a:ext cx="9062681" cy="2808312"/>
          </a:xfrm>
          <a:prstGeom prst="rect">
            <a:avLst/>
          </a:prstGeom>
        </p:spPr>
      </p:pic>
      <p:sp>
        <p:nvSpPr>
          <p:cNvPr id="5" name="TextBox 4">
            <a:extLst>
              <a:ext uri="{FF2B5EF4-FFF2-40B4-BE49-F238E27FC236}">
                <a16:creationId xmlns:a16="http://schemas.microsoft.com/office/drawing/2014/main" id="{E7AA50E5-C07B-2E64-C185-754427B27576}"/>
              </a:ext>
            </a:extLst>
          </p:cNvPr>
          <p:cNvSpPr txBox="1"/>
          <p:nvPr/>
        </p:nvSpPr>
        <p:spPr>
          <a:xfrm>
            <a:off x="539552" y="4936306"/>
            <a:ext cx="8352928" cy="707886"/>
          </a:xfrm>
          <a:prstGeom prst="rect">
            <a:avLst/>
          </a:prstGeom>
          <a:noFill/>
        </p:spPr>
        <p:txBody>
          <a:bodyPr wrap="square" rtlCol="0">
            <a:spAutoFit/>
          </a:bodyPr>
          <a:lstStyle/>
          <a:p>
            <a:r>
              <a:rPr lang="en-US" sz="2000" dirty="0"/>
              <a:t>There is a large degree of intra- and inter-</a:t>
            </a:r>
            <a:r>
              <a:rPr lang="en-US" sz="2000" dirty="0" err="1"/>
              <a:t>tumour</a:t>
            </a:r>
            <a:r>
              <a:rPr lang="en-US" sz="2000" dirty="0"/>
              <a:t> heterogeneity among the epithelial cancer cells between patients</a:t>
            </a:r>
          </a:p>
        </p:txBody>
      </p:sp>
    </p:spTree>
    <p:extLst>
      <p:ext uri="{BB962C8B-B14F-4D97-AF65-F5344CB8AC3E}">
        <p14:creationId xmlns:p14="http://schemas.microsoft.com/office/powerpoint/2010/main" val="17264227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A7361-107C-BFEA-E16A-0908602A161E}"/>
              </a:ext>
            </a:extLst>
          </p:cNvPr>
          <p:cNvSpPr>
            <a:spLocks noGrp="1"/>
          </p:cNvSpPr>
          <p:nvPr>
            <p:ph type="title"/>
          </p:nvPr>
        </p:nvSpPr>
        <p:spPr/>
        <p:txBody>
          <a:bodyPr>
            <a:normAutofit/>
          </a:bodyPr>
          <a:lstStyle/>
          <a:p>
            <a:r>
              <a:rPr lang="en-US" sz="3200" dirty="0">
                <a:solidFill>
                  <a:schemeClr val="bg1"/>
                </a:solidFill>
              </a:rPr>
              <a:t>Non-negative matrix factorization to identify distinct gene </a:t>
            </a:r>
            <a:r>
              <a:rPr lang="en-US" sz="3200" dirty="0" err="1">
                <a:solidFill>
                  <a:schemeClr val="bg1"/>
                </a:solidFill>
              </a:rPr>
              <a:t>programmes</a:t>
            </a:r>
            <a:endParaRPr lang="en-US" sz="3200" dirty="0">
              <a:solidFill>
                <a:schemeClr val="bg1"/>
              </a:solidFill>
            </a:endParaRPr>
          </a:p>
        </p:txBody>
      </p:sp>
      <p:pic>
        <p:nvPicPr>
          <p:cNvPr id="4" name="Picture 3">
            <a:extLst>
              <a:ext uri="{FF2B5EF4-FFF2-40B4-BE49-F238E27FC236}">
                <a16:creationId xmlns:a16="http://schemas.microsoft.com/office/drawing/2014/main" id="{9369165F-57B7-8F6B-28A3-12327F509FBD}"/>
              </a:ext>
            </a:extLst>
          </p:cNvPr>
          <p:cNvPicPr>
            <a:picLocks noChangeAspect="1"/>
          </p:cNvPicPr>
          <p:nvPr/>
        </p:nvPicPr>
        <p:blipFill>
          <a:blip r:embed="rId2"/>
          <a:stretch>
            <a:fillRect/>
          </a:stretch>
        </p:blipFill>
        <p:spPr>
          <a:xfrm>
            <a:off x="364469" y="1417638"/>
            <a:ext cx="8415061" cy="3672408"/>
          </a:xfrm>
          <a:prstGeom prst="rect">
            <a:avLst/>
          </a:prstGeom>
        </p:spPr>
      </p:pic>
      <p:sp>
        <p:nvSpPr>
          <p:cNvPr id="5" name="TextBox 4">
            <a:extLst>
              <a:ext uri="{FF2B5EF4-FFF2-40B4-BE49-F238E27FC236}">
                <a16:creationId xmlns:a16="http://schemas.microsoft.com/office/drawing/2014/main" id="{F4410803-B22A-1D61-5B35-1FED06D1A6F6}"/>
              </a:ext>
            </a:extLst>
          </p:cNvPr>
          <p:cNvSpPr txBox="1"/>
          <p:nvPr/>
        </p:nvSpPr>
        <p:spPr>
          <a:xfrm>
            <a:off x="353491" y="5525160"/>
            <a:ext cx="8683005" cy="707886"/>
          </a:xfrm>
          <a:prstGeom prst="rect">
            <a:avLst/>
          </a:prstGeom>
          <a:noFill/>
        </p:spPr>
        <p:txBody>
          <a:bodyPr wrap="square" rtlCol="0">
            <a:spAutoFit/>
          </a:bodyPr>
          <a:lstStyle/>
          <a:p>
            <a:r>
              <a:rPr lang="en-US" sz="2000" dirty="0"/>
              <a:t>Non-negative matrix factorization is a type of unsupervised clustering algorithm that identify clusters that show similar gene expression patterns</a:t>
            </a:r>
          </a:p>
        </p:txBody>
      </p:sp>
    </p:spTree>
    <p:extLst>
      <p:ext uri="{BB962C8B-B14F-4D97-AF65-F5344CB8AC3E}">
        <p14:creationId xmlns:p14="http://schemas.microsoft.com/office/powerpoint/2010/main" val="22536385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9F229-357E-2CC9-3102-33091659ADE4}"/>
              </a:ext>
            </a:extLst>
          </p:cNvPr>
          <p:cNvSpPr>
            <a:spLocks noGrp="1"/>
          </p:cNvSpPr>
          <p:nvPr>
            <p:ph type="title"/>
          </p:nvPr>
        </p:nvSpPr>
        <p:spPr/>
        <p:txBody>
          <a:bodyPr>
            <a:normAutofit/>
          </a:bodyPr>
          <a:lstStyle/>
          <a:p>
            <a:r>
              <a:rPr lang="en-US" sz="3200" dirty="0">
                <a:solidFill>
                  <a:schemeClr val="bg1"/>
                </a:solidFill>
              </a:rPr>
              <a:t>Distinct changes in non-cancer cells between </a:t>
            </a:r>
            <a:r>
              <a:rPr lang="en-US" sz="3200" dirty="0" err="1">
                <a:solidFill>
                  <a:schemeClr val="bg1"/>
                </a:solidFill>
              </a:rPr>
              <a:t>tumour</a:t>
            </a:r>
            <a:r>
              <a:rPr lang="en-US" sz="3200" dirty="0">
                <a:solidFill>
                  <a:schemeClr val="bg1"/>
                </a:solidFill>
              </a:rPr>
              <a:t> and normal samples</a:t>
            </a:r>
            <a:endParaRPr lang="en-US" sz="3200" dirty="0"/>
          </a:p>
        </p:txBody>
      </p:sp>
      <p:pic>
        <p:nvPicPr>
          <p:cNvPr id="4" name="Picture 3">
            <a:extLst>
              <a:ext uri="{FF2B5EF4-FFF2-40B4-BE49-F238E27FC236}">
                <a16:creationId xmlns:a16="http://schemas.microsoft.com/office/drawing/2014/main" id="{ECF89E4E-5668-399E-6DB3-4ED9DFF15B41}"/>
              </a:ext>
            </a:extLst>
          </p:cNvPr>
          <p:cNvPicPr>
            <a:picLocks noChangeAspect="1"/>
          </p:cNvPicPr>
          <p:nvPr/>
        </p:nvPicPr>
        <p:blipFill>
          <a:blip r:embed="rId2"/>
          <a:stretch>
            <a:fillRect/>
          </a:stretch>
        </p:blipFill>
        <p:spPr>
          <a:xfrm>
            <a:off x="452263" y="1641089"/>
            <a:ext cx="3962884" cy="2697127"/>
          </a:xfrm>
          <a:prstGeom prst="rect">
            <a:avLst/>
          </a:prstGeom>
        </p:spPr>
      </p:pic>
      <p:pic>
        <p:nvPicPr>
          <p:cNvPr id="5" name="Picture 4">
            <a:extLst>
              <a:ext uri="{FF2B5EF4-FFF2-40B4-BE49-F238E27FC236}">
                <a16:creationId xmlns:a16="http://schemas.microsoft.com/office/drawing/2014/main" id="{B3E8FAE0-8F9F-953F-CA77-F86E540240F5}"/>
              </a:ext>
            </a:extLst>
          </p:cNvPr>
          <p:cNvPicPr>
            <a:picLocks noChangeAspect="1"/>
          </p:cNvPicPr>
          <p:nvPr/>
        </p:nvPicPr>
        <p:blipFill>
          <a:blip r:embed="rId3"/>
          <a:stretch>
            <a:fillRect/>
          </a:stretch>
        </p:blipFill>
        <p:spPr>
          <a:xfrm>
            <a:off x="4499992" y="1635415"/>
            <a:ext cx="4258816" cy="2703200"/>
          </a:xfrm>
          <a:prstGeom prst="rect">
            <a:avLst/>
          </a:prstGeom>
        </p:spPr>
      </p:pic>
      <p:pic>
        <p:nvPicPr>
          <p:cNvPr id="6" name="Picture 5">
            <a:extLst>
              <a:ext uri="{FF2B5EF4-FFF2-40B4-BE49-F238E27FC236}">
                <a16:creationId xmlns:a16="http://schemas.microsoft.com/office/drawing/2014/main" id="{8DFF261B-52EE-14BE-02CB-F77C0DCC6B95}"/>
              </a:ext>
            </a:extLst>
          </p:cNvPr>
          <p:cNvPicPr>
            <a:picLocks noChangeAspect="1"/>
          </p:cNvPicPr>
          <p:nvPr/>
        </p:nvPicPr>
        <p:blipFill>
          <a:blip r:embed="rId4"/>
          <a:stretch>
            <a:fillRect/>
          </a:stretch>
        </p:blipFill>
        <p:spPr>
          <a:xfrm>
            <a:off x="460815" y="4149080"/>
            <a:ext cx="3954332" cy="2434282"/>
          </a:xfrm>
          <a:prstGeom prst="rect">
            <a:avLst/>
          </a:prstGeom>
        </p:spPr>
      </p:pic>
      <p:sp>
        <p:nvSpPr>
          <p:cNvPr id="7" name="TextBox 6">
            <a:extLst>
              <a:ext uri="{FF2B5EF4-FFF2-40B4-BE49-F238E27FC236}">
                <a16:creationId xmlns:a16="http://schemas.microsoft.com/office/drawing/2014/main" id="{695A7797-1168-5F2A-57AA-6FDBDEA35904}"/>
              </a:ext>
            </a:extLst>
          </p:cNvPr>
          <p:cNvSpPr txBox="1"/>
          <p:nvPr/>
        </p:nvSpPr>
        <p:spPr>
          <a:xfrm>
            <a:off x="4423699" y="4350558"/>
            <a:ext cx="4621349" cy="2523768"/>
          </a:xfrm>
          <a:prstGeom prst="rect">
            <a:avLst/>
          </a:prstGeom>
          <a:noFill/>
        </p:spPr>
        <p:txBody>
          <a:bodyPr wrap="square" rtlCol="0">
            <a:spAutoFit/>
          </a:bodyPr>
          <a:lstStyle/>
          <a:p>
            <a:pPr marL="285750" indent="-285750">
              <a:buFont typeface="Arial" panose="020B0604020202020204" pitchFamily="34" charset="0"/>
              <a:buChar char="•"/>
            </a:pPr>
            <a:r>
              <a:rPr lang="en-US" dirty="0"/>
              <a:t>Compared to epithelial cancer cells, non-cancer cells from different </a:t>
            </a:r>
            <a:r>
              <a:rPr lang="en-US" dirty="0" err="1"/>
              <a:t>tumour</a:t>
            </a:r>
            <a:r>
              <a:rPr lang="en-US" dirty="0"/>
              <a:t> samples formed closer clusters with each other</a:t>
            </a:r>
          </a:p>
          <a:p>
            <a:pPr marL="285750" indent="-285750">
              <a:buFont typeface="Arial" panose="020B0604020202020204" pitchFamily="34" charset="0"/>
              <a:buChar char="•"/>
            </a:pPr>
            <a:r>
              <a:rPr lang="en-US" dirty="0"/>
              <a:t>Distinct changes in immune and stroma cell compositions between </a:t>
            </a:r>
            <a:r>
              <a:rPr lang="en-US" dirty="0" err="1"/>
              <a:t>tumour</a:t>
            </a:r>
            <a:r>
              <a:rPr lang="en-US" dirty="0"/>
              <a:t> and normal samples</a:t>
            </a:r>
          </a:p>
          <a:p>
            <a:r>
              <a:rPr lang="en-US" dirty="0"/>
              <a:t>     - </a:t>
            </a:r>
            <a:r>
              <a:rPr lang="en-US" sz="1600" dirty="0"/>
              <a:t>e.g., more exhausted CD8+ T cells, regulatory T cells, but reduced CD8+ effector T cells, naïve and memory CD4+ T cells</a:t>
            </a:r>
          </a:p>
        </p:txBody>
      </p:sp>
    </p:spTree>
    <p:extLst>
      <p:ext uri="{BB962C8B-B14F-4D97-AF65-F5344CB8AC3E}">
        <p14:creationId xmlns:p14="http://schemas.microsoft.com/office/powerpoint/2010/main" val="33171407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060A00-3768-E546-A9BB-7D4924B6706E}"/>
              </a:ext>
            </a:extLst>
          </p:cNvPr>
          <p:cNvSpPr>
            <a:spLocks noGrp="1"/>
          </p:cNvSpPr>
          <p:nvPr>
            <p:ph idx="1"/>
          </p:nvPr>
        </p:nvSpPr>
        <p:spPr/>
        <p:txBody>
          <a:bodyPr/>
          <a:lstStyle/>
          <a:p>
            <a:r>
              <a:rPr lang="en-US" sz="3000" dirty="0"/>
              <a:t>Allow for single cell assessment of individual cells</a:t>
            </a:r>
          </a:p>
          <a:p>
            <a:r>
              <a:rPr lang="en-US" sz="3000" dirty="0"/>
              <a:t>Identify new cell populations / subpopulations</a:t>
            </a:r>
          </a:p>
          <a:p>
            <a:r>
              <a:rPr lang="en-US" sz="3000" dirty="0"/>
              <a:t>Study the heterogeneity and evolution of </a:t>
            </a:r>
            <a:r>
              <a:rPr lang="en-US" sz="3000" dirty="0" err="1"/>
              <a:t>tumour</a:t>
            </a:r>
            <a:r>
              <a:rPr lang="en-US" sz="3000" dirty="0"/>
              <a:t>, immune and stromal cells</a:t>
            </a:r>
          </a:p>
          <a:p>
            <a:endParaRPr lang="en-US" sz="3000" dirty="0"/>
          </a:p>
          <a:p>
            <a:r>
              <a:rPr lang="en-US" sz="3000" dirty="0"/>
              <a:t>Problematic preparation and sequencing</a:t>
            </a:r>
          </a:p>
          <a:p>
            <a:r>
              <a:rPr lang="en-US" sz="3000" dirty="0"/>
              <a:t>Expensive</a:t>
            </a:r>
          </a:p>
          <a:p>
            <a:r>
              <a:rPr lang="en-US" sz="2800" dirty="0" err="1"/>
              <a:t>Optimisation</a:t>
            </a:r>
            <a:endParaRPr lang="en-US" sz="2800" dirty="0"/>
          </a:p>
          <a:p>
            <a:endParaRPr lang="en-US" dirty="0"/>
          </a:p>
          <a:p>
            <a:endParaRPr lang="en-US" dirty="0"/>
          </a:p>
        </p:txBody>
      </p:sp>
      <p:sp>
        <p:nvSpPr>
          <p:cNvPr id="4" name="Title 1">
            <a:extLst>
              <a:ext uri="{FF2B5EF4-FFF2-40B4-BE49-F238E27FC236}">
                <a16:creationId xmlns:a16="http://schemas.microsoft.com/office/drawing/2014/main" id="{4EAD97F4-DC30-C345-B04D-112A5702F469}"/>
              </a:ext>
            </a:extLst>
          </p:cNvPr>
          <p:cNvSpPr>
            <a:spLocks noGrp="1"/>
          </p:cNvSpPr>
          <p:nvPr>
            <p:ph type="title"/>
          </p:nvPr>
        </p:nvSpPr>
        <p:spPr>
          <a:xfrm>
            <a:off x="457200" y="274638"/>
            <a:ext cx="8229600" cy="1143000"/>
          </a:xfrm>
        </p:spPr>
        <p:txBody>
          <a:bodyPr>
            <a:normAutofit/>
          </a:bodyPr>
          <a:lstStyle/>
          <a:p>
            <a:r>
              <a:rPr lang="en-US" sz="4000" dirty="0" err="1">
                <a:solidFill>
                  <a:srgbClr val="FFFFFF"/>
                </a:solidFill>
              </a:rPr>
              <a:t>scRNA-seq</a:t>
            </a:r>
            <a:endParaRPr lang="en-US" sz="4000" dirty="0">
              <a:solidFill>
                <a:srgbClr val="FFFFFF"/>
              </a:solidFill>
            </a:endParaRPr>
          </a:p>
        </p:txBody>
      </p:sp>
    </p:spTree>
    <p:extLst>
      <p:ext uri="{BB962C8B-B14F-4D97-AF65-F5344CB8AC3E}">
        <p14:creationId xmlns:p14="http://schemas.microsoft.com/office/powerpoint/2010/main" val="18239929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7F749-AFA6-D442-9067-65FA5F29D4D3}"/>
              </a:ext>
            </a:extLst>
          </p:cNvPr>
          <p:cNvSpPr>
            <a:spLocks noGrp="1"/>
          </p:cNvSpPr>
          <p:nvPr>
            <p:ph type="title"/>
          </p:nvPr>
        </p:nvSpPr>
        <p:spPr/>
        <p:txBody>
          <a:bodyPr>
            <a:normAutofit/>
          </a:bodyPr>
          <a:lstStyle/>
          <a:p>
            <a:r>
              <a:rPr lang="en-US" sz="3300" dirty="0">
                <a:solidFill>
                  <a:srgbClr val="FFFFFF"/>
                </a:solidFill>
              </a:rPr>
              <a:t>Suggested reading if interested</a:t>
            </a:r>
            <a:endParaRPr lang="en-US" sz="3300" dirty="0"/>
          </a:p>
        </p:txBody>
      </p:sp>
      <p:sp>
        <p:nvSpPr>
          <p:cNvPr id="3" name="Content Placeholder 2">
            <a:extLst>
              <a:ext uri="{FF2B5EF4-FFF2-40B4-BE49-F238E27FC236}">
                <a16:creationId xmlns:a16="http://schemas.microsoft.com/office/drawing/2014/main" id="{3055E86B-38E1-2D49-9C27-3C047DC23E81}"/>
              </a:ext>
            </a:extLst>
          </p:cNvPr>
          <p:cNvSpPr>
            <a:spLocks noGrp="1"/>
          </p:cNvSpPr>
          <p:nvPr>
            <p:ph idx="1"/>
          </p:nvPr>
        </p:nvSpPr>
        <p:spPr/>
        <p:txBody>
          <a:bodyPr>
            <a:normAutofit fontScale="92500" lnSpcReduction="10000"/>
          </a:bodyPr>
          <a:lstStyle/>
          <a:p>
            <a:r>
              <a:rPr lang="en-US" sz="1500" b="1" dirty="0"/>
              <a:t>Bulk RNA-</a:t>
            </a:r>
            <a:r>
              <a:rPr lang="en-US" sz="1500" b="1" dirty="0" err="1"/>
              <a:t>seq</a:t>
            </a:r>
            <a:r>
              <a:rPr lang="en-US" sz="1500" b="1" dirty="0"/>
              <a:t> vs. </a:t>
            </a:r>
            <a:r>
              <a:rPr lang="en-US" sz="1500" b="1" dirty="0" err="1"/>
              <a:t>scRNA-seq</a:t>
            </a:r>
            <a:endParaRPr lang="en-US" sz="1500" b="1" dirty="0"/>
          </a:p>
          <a:p>
            <a:pPr marL="0" indent="0">
              <a:buNone/>
            </a:pPr>
            <a:endParaRPr lang="en-US" sz="1500" dirty="0"/>
          </a:p>
          <a:p>
            <a:pPr>
              <a:buFontTx/>
              <a:buChar char="-"/>
            </a:pPr>
            <a:r>
              <a:rPr lang="en-US" sz="1500" dirty="0" err="1"/>
              <a:t>Lambrechts</a:t>
            </a:r>
            <a:r>
              <a:rPr lang="en-US" sz="1500" dirty="0"/>
              <a:t> D, </a:t>
            </a:r>
            <a:r>
              <a:rPr lang="en-US" sz="1500" dirty="0" err="1"/>
              <a:t>Wauters</a:t>
            </a:r>
            <a:r>
              <a:rPr lang="en-US" sz="1500" dirty="0"/>
              <a:t> E, </a:t>
            </a:r>
            <a:r>
              <a:rPr lang="en-US" sz="1500" dirty="0" err="1"/>
              <a:t>Boeckx</a:t>
            </a:r>
            <a:r>
              <a:rPr lang="en-US" sz="1500" dirty="0"/>
              <a:t> B, </a:t>
            </a:r>
            <a:r>
              <a:rPr lang="en-US" sz="1500" dirty="0" err="1"/>
              <a:t>Aibar</a:t>
            </a:r>
            <a:r>
              <a:rPr lang="en-US" sz="1500" dirty="0"/>
              <a:t> S, </a:t>
            </a:r>
            <a:r>
              <a:rPr lang="en-US" sz="1500" dirty="0" err="1"/>
              <a:t>Nittner</a:t>
            </a:r>
            <a:r>
              <a:rPr lang="en-US" sz="1500" dirty="0"/>
              <a:t> D, Burton O, </a:t>
            </a:r>
            <a:r>
              <a:rPr lang="en-US" sz="1500" dirty="0" err="1"/>
              <a:t>Bassez</a:t>
            </a:r>
            <a:r>
              <a:rPr lang="en-US" sz="1500" dirty="0"/>
              <a:t> A, </a:t>
            </a:r>
            <a:r>
              <a:rPr lang="en-US" sz="1500" dirty="0" err="1"/>
              <a:t>Decaluwé</a:t>
            </a:r>
            <a:r>
              <a:rPr lang="en-US" sz="1500" dirty="0"/>
              <a:t> H, </a:t>
            </a:r>
            <a:r>
              <a:rPr lang="en-US" sz="1500" dirty="0" err="1"/>
              <a:t>Pircher</a:t>
            </a:r>
            <a:r>
              <a:rPr lang="en-US" sz="1500" dirty="0"/>
              <a:t> A, Van den </a:t>
            </a:r>
            <a:r>
              <a:rPr lang="en-US" sz="1500" dirty="0" err="1"/>
              <a:t>Eynde</a:t>
            </a:r>
            <a:r>
              <a:rPr lang="en-US" sz="1500" dirty="0"/>
              <a:t> K, </a:t>
            </a:r>
            <a:r>
              <a:rPr lang="en-US" sz="1500" dirty="0" err="1"/>
              <a:t>Weynand</a:t>
            </a:r>
            <a:r>
              <a:rPr lang="en-US" sz="1500" dirty="0"/>
              <a:t> B, </a:t>
            </a:r>
            <a:r>
              <a:rPr lang="en-US" sz="1500" dirty="0" err="1"/>
              <a:t>Verbeken</a:t>
            </a:r>
            <a:r>
              <a:rPr lang="en-US" sz="1500" dirty="0"/>
              <a:t> E, De </a:t>
            </a:r>
            <a:r>
              <a:rPr lang="en-US" sz="1500" dirty="0" err="1"/>
              <a:t>Leyn</a:t>
            </a:r>
            <a:r>
              <a:rPr lang="en-US" sz="1500" dirty="0"/>
              <a:t> P, Liston A, </a:t>
            </a:r>
            <a:r>
              <a:rPr lang="en-US" sz="1500" dirty="0" err="1"/>
              <a:t>Vansteenkiste</a:t>
            </a:r>
            <a:r>
              <a:rPr lang="en-US" sz="1500" dirty="0"/>
              <a:t> J, </a:t>
            </a:r>
            <a:r>
              <a:rPr lang="en-US" sz="1500" dirty="0" err="1"/>
              <a:t>Carmeliet</a:t>
            </a:r>
            <a:r>
              <a:rPr lang="en-US" sz="1500" dirty="0"/>
              <a:t> P, </a:t>
            </a:r>
            <a:r>
              <a:rPr lang="en-US" sz="1500" dirty="0" err="1"/>
              <a:t>Aerts</a:t>
            </a:r>
            <a:r>
              <a:rPr lang="en-US" sz="1500" dirty="0"/>
              <a:t> S, </a:t>
            </a:r>
            <a:r>
              <a:rPr lang="en-US" sz="1500" dirty="0" err="1"/>
              <a:t>Thienpont</a:t>
            </a:r>
            <a:r>
              <a:rPr lang="en-US" sz="1500" dirty="0"/>
              <a:t> B. Phenotype molding of stromal cells in the lung tumor microenvironment. Nat Med. 2018 Aug;24(8):1277-1289.</a:t>
            </a:r>
          </a:p>
          <a:p>
            <a:pPr>
              <a:buFontTx/>
              <a:buChar char="-"/>
            </a:pPr>
            <a:r>
              <a:rPr lang="en-US" sz="1500" dirty="0">
                <a:hlinkClick r:id="rId2"/>
              </a:rPr>
              <a:t>https://scrnaseq-course.cog.sanger.ac.uk/website/index.html</a:t>
            </a:r>
            <a:endParaRPr lang="en-US" sz="1500" dirty="0"/>
          </a:p>
          <a:p>
            <a:pPr>
              <a:buFontTx/>
              <a:buChar char="-"/>
            </a:pPr>
            <a:r>
              <a:rPr lang="en-US" sz="1500" dirty="0"/>
              <a:t>Yeo SK, Zhu X, Okamoto T, Hao M, Wang C, Lu P, Lu LJ, Guan JL. Single-cell RNA-sequencing reveals distinct patterns of cell state heterogeneity in mouse models of breast cancer. </a:t>
            </a:r>
            <a:r>
              <a:rPr lang="en-US" sz="1500" dirty="0" err="1"/>
              <a:t>Elife</a:t>
            </a:r>
            <a:r>
              <a:rPr lang="en-US" sz="1500" dirty="0"/>
              <a:t>. 2020 Aug 25;9:e58810.</a:t>
            </a:r>
          </a:p>
          <a:p>
            <a:pPr>
              <a:buFontTx/>
              <a:buChar char="-"/>
            </a:pPr>
            <a:r>
              <a:rPr lang="en-US" sz="1500" dirty="0"/>
              <a:t>Zhang X, Peng L, Luo Y, Zhang S, Pu Y, Chen Y, Guo W, Yao J, Shao M, Fan W, Cui Q, Xi Y, Sun Y, Niu X, Zhao X, Chen L, Wang Y, Liu Y, Yang X, Wang C, Zhong C, Tan W, Wang J, Wu C, Lin D. Dissecting esophageal squamous-cell carcinoma ecosystem by single-cell transcriptomic analysis. Nat Commun. 2021 Sep 6;12(1):5291. </a:t>
            </a:r>
          </a:p>
          <a:p>
            <a:endParaRPr lang="en-US" sz="1500" dirty="0"/>
          </a:p>
          <a:p>
            <a:endParaRPr lang="en-US" sz="1500" dirty="0"/>
          </a:p>
          <a:p>
            <a:r>
              <a:rPr lang="en-US" sz="1500" b="1" dirty="0"/>
              <a:t>Long noncoding RNA</a:t>
            </a:r>
          </a:p>
          <a:p>
            <a:pPr>
              <a:buFontTx/>
              <a:buChar char="-"/>
            </a:pPr>
            <a:r>
              <a:rPr lang="en-US" sz="1500" dirty="0" err="1"/>
              <a:t>Carlevaro-Fita</a:t>
            </a:r>
            <a:r>
              <a:rPr lang="en-US" sz="1500" dirty="0"/>
              <a:t> J, </a:t>
            </a:r>
            <a:r>
              <a:rPr lang="en-US" sz="1500" dirty="0" err="1"/>
              <a:t>Lanzós</a:t>
            </a:r>
            <a:r>
              <a:rPr lang="en-US" sz="1500" dirty="0"/>
              <a:t> A, Feuerbach L, Hong C, Mas-Ponte D, Pedersen JS; PCAWG Drivers and Functional Interpretation Group, Johnson R; PCAWG Consortium. Cancer LncRNA Census reveals evidence for deep functional conservation of long noncoding RNAs in tumorigenesis. </a:t>
            </a:r>
            <a:r>
              <a:rPr lang="en-US" sz="1500" dirty="0" err="1"/>
              <a:t>Commun</a:t>
            </a:r>
            <a:r>
              <a:rPr lang="en-US" sz="1500" dirty="0"/>
              <a:t> Biol. 2020 Feb 5;3(1):56. </a:t>
            </a:r>
          </a:p>
          <a:p>
            <a:pPr>
              <a:buFontTx/>
              <a:buChar char="-"/>
            </a:pPr>
            <a:r>
              <a:rPr lang="en-US" sz="1500" dirty="0"/>
              <a:t>Yao, RW., Wang, Y. &amp; Chen, LL. Cellular functions of long noncoding RNAs. Nat Cell </a:t>
            </a:r>
            <a:r>
              <a:rPr lang="en-US" sz="1500" dirty="0" err="1"/>
              <a:t>Biol</a:t>
            </a:r>
            <a:r>
              <a:rPr lang="en-US" sz="1500" dirty="0"/>
              <a:t> 21, 542–551 (2019).</a:t>
            </a:r>
          </a:p>
          <a:p>
            <a:pPr marL="0" indent="0">
              <a:buNone/>
            </a:pPr>
            <a:endParaRPr lang="en-US" sz="2800" dirty="0"/>
          </a:p>
          <a:p>
            <a:pPr marL="0" indent="0">
              <a:buNone/>
            </a:pPr>
            <a:endParaRPr lang="en-US" sz="2800" dirty="0"/>
          </a:p>
        </p:txBody>
      </p:sp>
    </p:spTree>
    <p:extLst>
      <p:ext uri="{BB962C8B-B14F-4D97-AF65-F5344CB8AC3E}">
        <p14:creationId xmlns:p14="http://schemas.microsoft.com/office/powerpoint/2010/main" val="4243922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8520" y="3859196"/>
            <a:ext cx="7213737" cy="2090083"/>
          </a:xfrm>
          <a:prstGeom prst="rect">
            <a:avLst/>
          </a:prstGeom>
        </p:spPr>
      </p:pic>
      <p:sp>
        <p:nvSpPr>
          <p:cNvPr id="5" name="Title 1"/>
          <p:cNvSpPr>
            <a:spLocks noGrp="1"/>
          </p:cNvSpPr>
          <p:nvPr>
            <p:ph type="title"/>
          </p:nvPr>
        </p:nvSpPr>
        <p:spPr>
          <a:xfrm>
            <a:off x="457200" y="274638"/>
            <a:ext cx="8229600" cy="1143000"/>
          </a:xfrm>
        </p:spPr>
        <p:txBody>
          <a:bodyPr>
            <a:normAutofit/>
          </a:bodyPr>
          <a:lstStyle/>
          <a:p>
            <a:r>
              <a:rPr lang="en-GB" sz="4000" dirty="0">
                <a:solidFill>
                  <a:srgbClr val="FFFFFF"/>
                </a:solidFill>
              </a:rPr>
              <a:t>NGS techniques</a:t>
            </a:r>
          </a:p>
        </p:txBody>
      </p:sp>
      <p:pic>
        <p:nvPicPr>
          <p:cNvPr id="6" name="Picture 5"/>
          <p:cNvPicPr>
            <a:picLocks noChangeAspect="1"/>
          </p:cNvPicPr>
          <p:nvPr/>
        </p:nvPicPr>
        <p:blipFill>
          <a:blip r:embed="rId3"/>
          <a:stretch>
            <a:fillRect/>
          </a:stretch>
        </p:blipFill>
        <p:spPr>
          <a:xfrm>
            <a:off x="683568" y="1628800"/>
            <a:ext cx="5688632" cy="1502892"/>
          </a:xfrm>
          <a:prstGeom prst="rect">
            <a:avLst/>
          </a:prstGeom>
        </p:spPr>
      </p:pic>
      <p:sp>
        <p:nvSpPr>
          <p:cNvPr id="7" name="Down Arrow 6"/>
          <p:cNvSpPr>
            <a:spLocks noChangeAspect="1"/>
          </p:cNvSpPr>
          <p:nvPr/>
        </p:nvSpPr>
        <p:spPr>
          <a:xfrm>
            <a:off x="3275856" y="3140968"/>
            <a:ext cx="359997" cy="726787"/>
          </a:xfrm>
          <a:prstGeom prst="down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7017680" y="1844824"/>
            <a:ext cx="2123728" cy="1200329"/>
          </a:xfrm>
          <a:prstGeom prst="rect">
            <a:avLst/>
          </a:prstGeom>
          <a:noFill/>
        </p:spPr>
        <p:txBody>
          <a:bodyPr wrap="square" rtlCol="0">
            <a:spAutoFit/>
          </a:bodyPr>
          <a:lstStyle/>
          <a:p>
            <a:r>
              <a:rPr lang="en-US" dirty="0"/>
              <a:t>3-billion base pairs</a:t>
            </a:r>
          </a:p>
          <a:p>
            <a:endParaRPr lang="en-US" dirty="0"/>
          </a:p>
          <a:p>
            <a:r>
              <a:rPr lang="en-US" b="1" dirty="0"/>
              <a:t>Whole genome </a:t>
            </a:r>
            <a:r>
              <a:rPr lang="en-US" b="1" dirty="0" err="1"/>
              <a:t>sequenceing</a:t>
            </a:r>
            <a:r>
              <a:rPr lang="en-US" b="1" dirty="0"/>
              <a:t> (WGS)</a:t>
            </a:r>
          </a:p>
        </p:txBody>
      </p:sp>
      <p:sp>
        <p:nvSpPr>
          <p:cNvPr id="9" name="TextBox 8"/>
          <p:cNvSpPr txBox="1"/>
          <p:nvPr/>
        </p:nvSpPr>
        <p:spPr>
          <a:xfrm>
            <a:off x="6876256" y="3873822"/>
            <a:ext cx="2304256" cy="923330"/>
          </a:xfrm>
          <a:prstGeom prst="rect">
            <a:avLst/>
          </a:prstGeom>
          <a:noFill/>
        </p:spPr>
        <p:txBody>
          <a:bodyPr wrap="square" rtlCol="0">
            <a:spAutoFit/>
          </a:bodyPr>
          <a:lstStyle/>
          <a:p>
            <a:r>
              <a:rPr lang="en-US" dirty="0"/>
              <a:t>To capture exons only</a:t>
            </a:r>
          </a:p>
          <a:p>
            <a:r>
              <a:rPr lang="en-US" b="1" dirty="0"/>
              <a:t>Whole </a:t>
            </a:r>
            <a:r>
              <a:rPr lang="en-US" b="1" dirty="0" err="1"/>
              <a:t>exome</a:t>
            </a:r>
            <a:r>
              <a:rPr lang="en-US" b="1" dirty="0"/>
              <a:t> sequencing (WES)</a:t>
            </a:r>
          </a:p>
        </p:txBody>
      </p:sp>
      <p:sp>
        <p:nvSpPr>
          <p:cNvPr id="10" name="TextBox 9"/>
          <p:cNvSpPr txBox="1"/>
          <p:nvPr/>
        </p:nvSpPr>
        <p:spPr>
          <a:xfrm>
            <a:off x="5868144" y="5301208"/>
            <a:ext cx="2880320" cy="646331"/>
          </a:xfrm>
          <a:prstGeom prst="rect">
            <a:avLst/>
          </a:prstGeom>
          <a:noFill/>
        </p:spPr>
        <p:txBody>
          <a:bodyPr wrap="square" rtlCol="0">
            <a:spAutoFit/>
          </a:bodyPr>
          <a:lstStyle/>
          <a:p>
            <a:r>
              <a:rPr lang="en-US" dirty="0"/>
              <a:t>To sequence mRNA only</a:t>
            </a:r>
          </a:p>
          <a:p>
            <a:r>
              <a:rPr lang="en-US" b="1" dirty="0"/>
              <a:t>RNA-</a:t>
            </a:r>
            <a:r>
              <a:rPr lang="en-US" b="1" dirty="0" err="1"/>
              <a:t>seq</a:t>
            </a:r>
            <a:endParaRPr lang="en-US" b="1" dirty="0"/>
          </a:p>
        </p:txBody>
      </p:sp>
    </p:spTree>
    <p:extLst>
      <p:ext uri="{BB962C8B-B14F-4D97-AF65-F5344CB8AC3E}">
        <p14:creationId xmlns:p14="http://schemas.microsoft.com/office/powerpoint/2010/main" val="3870918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solidFill>
                  <a:srgbClr val="FFFFFF"/>
                </a:solidFill>
              </a:rPr>
              <a:t>Bulk RNA-</a:t>
            </a:r>
            <a:r>
              <a:rPr lang="en-US" sz="4000" dirty="0" err="1">
                <a:solidFill>
                  <a:srgbClr val="FFFFFF"/>
                </a:solidFill>
              </a:rPr>
              <a:t>seq</a:t>
            </a:r>
            <a:r>
              <a:rPr lang="en-US" sz="4000" dirty="0">
                <a:solidFill>
                  <a:srgbClr val="FFFFFF"/>
                </a:solidFill>
              </a:rPr>
              <a:t> data generation</a:t>
            </a:r>
          </a:p>
        </p:txBody>
      </p:sp>
      <p:sp>
        <p:nvSpPr>
          <p:cNvPr id="7" name="Text Box 4"/>
          <p:cNvSpPr txBox="1">
            <a:spLocks noChangeArrowheads="1"/>
          </p:cNvSpPr>
          <p:nvPr/>
        </p:nvSpPr>
        <p:spPr bwMode="auto">
          <a:xfrm>
            <a:off x="31948" y="6550223"/>
            <a:ext cx="3299916"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eaLnBrk="1" hangingPunct="1"/>
            <a:r>
              <a:rPr lang="en-US" sz="1400" dirty="0"/>
              <a:t>Griffith et al. PLOS Computational Biology</a:t>
            </a:r>
          </a:p>
        </p:txBody>
      </p:sp>
      <p:pic>
        <p:nvPicPr>
          <p:cNvPr id="3" name="Picture 2"/>
          <p:cNvPicPr>
            <a:picLocks noChangeAspect="1"/>
          </p:cNvPicPr>
          <p:nvPr/>
        </p:nvPicPr>
        <p:blipFill>
          <a:blip r:embed="rId2"/>
          <a:stretch>
            <a:fillRect/>
          </a:stretch>
        </p:blipFill>
        <p:spPr>
          <a:xfrm>
            <a:off x="539552" y="1700808"/>
            <a:ext cx="7992888" cy="4648641"/>
          </a:xfrm>
          <a:prstGeom prst="rect">
            <a:avLst/>
          </a:prstGeom>
        </p:spPr>
      </p:pic>
      <p:sp>
        <p:nvSpPr>
          <p:cNvPr id="5" name="TextBox 4">
            <a:extLst>
              <a:ext uri="{FF2B5EF4-FFF2-40B4-BE49-F238E27FC236}">
                <a16:creationId xmlns:a16="http://schemas.microsoft.com/office/drawing/2014/main" id="{86B67369-56D3-E649-B528-62C82372F238}"/>
              </a:ext>
            </a:extLst>
          </p:cNvPr>
          <p:cNvSpPr txBox="1"/>
          <p:nvPr/>
        </p:nvSpPr>
        <p:spPr>
          <a:xfrm>
            <a:off x="4139952" y="6360152"/>
            <a:ext cx="4176464" cy="369332"/>
          </a:xfrm>
          <a:prstGeom prst="rect">
            <a:avLst/>
          </a:prstGeom>
          <a:noFill/>
        </p:spPr>
        <p:txBody>
          <a:bodyPr wrap="square" rtlCol="0">
            <a:spAutoFit/>
          </a:bodyPr>
          <a:lstStyle/>
          <a:p>
            <a:r>
              <a:rPr lang="en-US" b="1" i="1" u="sng" dirty="0">
                <a:solidFill>
                  <a:srgbClr val="00B0F0"/>
                </a:solidFill>
              </a:rPr>
              <a:t>Poly-A selection vs. Ribosome depletion</a:t>
            </a:r>
          </a:p>
        </p:txBody>
      </p:sp>
    </p:spTree>
    <p:extLst>
      <p:ext uri="{BB962C8B-B14F-4D97-AF65-F5344CB8AC3E}">
        <p14:creationId xmlns:p14="http://schemas.microsoft.com/office/powerpoint/2010/main" val="621850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FFFFFF"/>
                </a:solidFill>
              </a:rPr>
              <a:t>RNA-</a:t>
            </a:r>
            <a:r>
              <a:rPr lang="en-US" sz="3600" dirty="0" err="1">
                <a:solidFill>
                  <a:srgbClr val="FFFFFF"/>
                </a:solidFill>
              </a:rPr>
              <a:t>seq</a:t>
            </a:r>
            <a:r>
              <a:rPr lang="en-US" sz="3600" dirty="0">
                <a:solidFill>
                  <a:srgbClr val="FFFFFF"/>
                </a:solidFill>
              </a:rPr>
              <a:t> data analysis and application</a:t>
            </a:r>
          </a:p>
        </p:txBody>
      </p:sp>
      <p:pic>
        <p:nvPicPr>
          <p:cNvPr id="4" name="Picture 3"/>
          <p:cNvPicPr>
            <a:picLocks noChangeAspect="1"/>
          </p:cNvPicPr>
          <p:nvPr/>
        </p:nvPicPr>
        <p:blipFill>
          <a:blip r:embed="rId2"/>
          <a:stretch>
            <a:fillRect/>
          </a:stretch>
        </p:blipFill>
        <p:spPr>
          <a:xfrm>
            <a:off x="1043608" y="1506270"/>
            <a:ext cx="6768752" cy="4336918"/>
          </a:xfrm>
          <a:prstGeom prst="rect">
            <a:avLst/>
          </a:prstGeom>
        </p:spPr>
      </p:pic>
      <p:sp>
        <p:nvSpPr>
          <p:cNvPr id="6" name="Text Box 4"/>
          <p:cNvSpPr txBox="1">
            <a:spLocks noChangeArrowheads="1"/>
          </p:cNvSpPr>
          <p:nvPr/>
        </p:nvSpPr>
        <p:spPr bwMode="auto">
          <a:xfrm>
            <a:off x="4499992" y="1986777"/>
            <a:ext cx="2016224" cy="338554"/>
          </a:xfrm>
          <a:prstGeom prst="rect">
            <a:avLst/>
          </a:prstGeom>
          <a:noFill/>
          <a:ln>
            <a:noFill/>
          </a:ln>
          <a:effectLst>
            <a:outerShdw blurRad="63500" dist="38099" dir="2700000" algn="ctr" rotWithShape="0">
              <a:schemeClr val="bg2">
                <a:alpha val="74998"/>
              </a:scheme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a:spAutoFit/>
          </a:bodyPr>
          <a:lstStyle/>
          <a:p>
            <a:pPr eaLnBrk="1" hangingPunct="1"/>
            <a:r>
              <a:rPr lang="en-US" sz="1600" dirty="0">
                <a:ln w="10160">
                  <a:solidFill>
                    <a:schemeClr val="accent1"/>
                  </a:solidFill>
                  <a:prstDash val="solid"/>
                </a:ln>
                <a:solidFill>
                  <a:srgbClr val="FFFFFF"/>
                </a:solidFill>
                <a:effectLst>
                  <a:outerShdw blurRad="38100" dist="32000" dir="5400000" algn="tl">
                    <a:srgbClr val="000000">
                      <a:alpha val="30000"/>
                    </a:srgbClr>
                  </a:outerShdw>
                </a:effectLst>
              </a:rPr>
              <a:t>Sequence alignment</a:t>
            </a:r>
          </a:p>
        </p:txBody>
      </p:sp>
      <p:sp>
        <p:nvSpPr>
          <p:cNvPr id="7" name="Text Box 4"/>
          <p:cNvSpPr txBox="1">
            <a:spLocks noChangeArrowheads="1"/>
          </p:cNvSpPr>
          <p:nvPr/>
        </p:nvSpPr>
        <p:spPr bwMode="auto">
          <a:xfrm>
            <a:off x="4499992" y="5898758"/>
            <a:ext cx="2952328" cy="830997"/>
          </a:xfrm>
          <a:prstGeom prst="rect">
            <a:avLst/>
          </a:prstGeom>
          <a:noFill/>
          <a:ln>
            <a:noFill/>
          </a:ln>
          <a:effectLst>
            <a:outerShdw blurRad="63500" dist="38099" dir="2700000" algn="ctr" rotWithShape="0">
              <a:schemeClr val="bg2">
                <a:alpha val="74998"/>
              </a:scheme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a:spAutoFit/>
          </a:bodyPr>
          <a:lstStyle/>
          <a:p>
            <a:pPr marL="285750" indent="-285750" eaLnBrk="1" hangingPunct="1">
              <a:buFont typeface="Arial" panose="020B0604020202020204" pitchFamily="34" charset="0"/>
              <a:buChar char="•"/>
            </a:pPr>
            <a:r>
              <a:rPr lang="en-US" sz="1600" b="1" dirty="0">
                <a:ln w="10160">
                  <a:solidFill>
                    <a:schemeClr val="accent1"/>
                  </a:solidFill>
                  <a:prstDash val="solid"/>
                </a:ln>
                <a:solidFill>
                  <a:srgbClr val="FF0000"/>
                </a:solidFill>
                <a:effectLst>
                  <a:outerShdw blurRad="38100" dist="32000" dir="5400000" algn="tl">
                    <a:srgbClr val="000000">
                      <a:alpha val="30000"/>
                    </a:srgbClr>
                  </a:outerShdw>
                </a:effectLst>
              </a:rPr>
              <a:t>Expression analysis</a:t>
            </a:r>
          </a:p>
          <a:p>
            <a:pPr marL="285750" indent="-285750" eaLnBrk="1" hangingPunct="1">
              <a:buFont typeface="Arial" panose="020B0604020202020204" pitchFamily="34" charset="0"/>
              <a:buChar char="•"/>
            </a:pPr>
            <a:r>
              <a:rPr lang="en-US" sz="1600" b="1" dirty="0">
                <a:ln w="10160">
                  <a:solidFill>
                    <a:schemeClr val="accent1"/>
                  </a:solidFill>
                  <a:prstDash val="solid"/>
                </a:ln>
                <a:solidFill>
                  <a:srgbClr val="FF0000"/>
                </a:solidFill>
                <a:effectLst>
                  <a:outerShdw blurRad="38100" dist="32000" dir="5400000" algn="tl">
                    <a:srgbClr val="000000">
                      <a:alpha val="30000"/>
                    </a:srgbClr>
                  </a:outerShdw>
                </a:effectLst>
              </a:rPr>
              <a:t>Novel transcripts</a:t>
            </a:r>
          </a:p>
          <a:p>
            <a:pPr marL="285750" indent="-285750" eaLnBrk="1" hangingPunct="1">
              <a:buFont typeface="Arial" panose="020B0604020202020204" pitchFamily="34" charset="0"/>
              <a:buChar char="•"/>
            </a:pPr>
            <a:r>
              <a:rPr lang="en-US" sz="1600" b="1" dirty="0">
                <a:ln w="10160">
                  <a:solidFill>
                    <a:schemeClr val="accent1"/>
                  </a:solidFill>
                  <a:prstDash val="solid"/>
                </a:ln>
                <a:solidFill>
                  <a:srgbClr val="FF0000"/>
                </a:solidFill>
                <a:effectLst>
                  <a:outerShdw blurRad="38100" dist="32000" dir="5400000" algn="tl">
                    <a:srgbClr val="000000">
                      <a:alpha val="30000"/>
                    </a:srgbClr>
                  </a:outerShdw>
                </a:effectLst>
              </a:rPr>
              <a:t>Non-coding RNAs</a:t>
            </a:r>
          </a:p>
        </p:txBody>
      </p:sp>
      <p:sp>
        <p:nvSpPr>
          <p:cNvPr id="8" name="Text Box 4"/>
          <p:cNvSpPr txBox="1">
            <a:spLocks noChangeArrowheads="1"/>
          </p:cNvSpPr>
          <p:nvPr/>
        </p:nvSpPr>
        <p:spPr bwMode="auto">
          <a:xfrm>
            <a:off x="899592" y="5906297"/>
            <a:ext cx="1368152" cy="584775"/>
          </a:xfrm>
          <a:prstGeom prst="rect">
            <a:avLst/>
          </a:prstGeom>
          <a:noFill/>
          <a:ln>
            <a:noFill/>
          </a:ln>
          <a:effectLst>
            <a:outerShdw blurRad="63500" dist="38099" dir="2700000" algn="ctr" rotWithShape="0">
              <a:schemeClr val="bg2">
                <a:alpha val="74998"/>
              </a:scheme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a:spAutoFit/>
          </a:bodyPr>
          <a:lstStyle/>
          <a:p>
            <a:pPr marL="285750" indent="-285750" eaLnBrk="1" hangingPunct="1">
              <a:buFont typeface="Arial" panose="020B0604020202020204" pitchFamily="34" charset="0"/>
              <a:buChar char="•"/>
            </a:pPr>
            <a:r>
              <a:rPr lang="en-US" sz="1600" b="1" dirty="0">
                <a:ln w="10160">
                  <a:solidFill>
                    <a:schemeClr val="accent1"/>
                  </a:solidFill>
                  <a:prstDash val="solid"/>
                </a:ln>
                <a:solidFill>
                  <a:srgbClr val="FF0000"/>
                </a:solidFill>
                <a:effectLst>
                  <a:outerShdw blurRad="38100" dist="32000" dir="5400000" algn="tl">
                    <a:srgbClr val="000000">
                      <a:alpha val="30000"/>
                    </a:srgbClr>
                  </a:outerShdw>
                </a:effectLst>
              </a:rPr>
              <a:t>Splicing analysis</a:t>
            </a:r>
          </a:p>
        </p:txBody>
      </p:sp>
      <p:sp>
        <p:nvSpPr>
          <p:cNvPr id="9" name="Text Box 4"/>
          <p:cNvSpPr txBox="1">
            <a:spLocks noChangeArrowheads="1"/>
          </p:cNvSpPr>
          <p:nvPr/>
        </p:nvSpPr>
        <p:spPr bwMode="auto">
          <a:xfrm>
            <a:off x="2159732" y="5885821"/>
            <a:ext cx="1512168" cy="338554"/>
          </a:xfrm>
          <a:prstGeom prst="rect">
            <a:avLst/>
          </a:prstGeom>
          <a:noFill/>
          <a:ln>
            <a:noFill/>
          </a:ln>
          <a:effectLst>
            <a:outerShdw blurRad="63500" dist="38099" dir="2700000" algn="ctr" rotWithShape="0">
              <a:schemeClr val="bg2">
                <a:alpha val="74998"/>
              </a:scheme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square">
            <a:spAutoFit/>
          </a:bodyPr>
          <a:lstStyle/>
          <a:p>
            <a:pPr marL="285750" indent="-285750" eaLnBrk="1" hangingPunct="1">
              <a:buFont typeface="Arial" panose="020B0604020202020204" pitchFamily="34" charset="0"/>
              <a:buChar char="•"/>
            </a:pPr>
            <a:r>
              <a:rPr lang="en-US" sz="1600" b="1" dirty="0">
                <a:ln w="10160">
                  <a:solidFill>
                    <a:schemeClr val="accent1"/>
                  </a:solidFill>
                  <a:prstDash val="solid"/>
                </a:ln>
                <a:solidFill>
                  <a:srgbClr val="FF0000"/>
                </a:solidFill>
                <a:effectLst>
                  <a:outerShdw blurRad="38100" dist="32000" dir="5400000" algn="tl">
                    <a:srgbClr val="000000">
                      <a:alpha val="30000"/>
                    </a:srgbClr>
                  </a:outerShdw>
                </a:effectLst>
              </a:rPr>
              <a:t>Gene fusion</a:t>
            </a:r>
          </a:p>
        </p:txBody>
      </p:sp>
    </p:spTree>
    <p:extLst>
      <p:ext uri="{BB962C8B-B14F-4D97-AF65-F5344CB8AC3E}">
        <p14:creationId xmlns:p14="http://schemas.microsoft.com/office/powerpoint/2010/main" val="4224882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FFFFFF"/>
                </a:solidFill>
              </a:rPr>
              <a:t>Short reads sequence alignment</a:t>
            </a:r>
          </a:p>
        </p:txBody>
      </p:sp>
      <p:pic>
        <p:nvPicPr>
          <p:cNvPr id="4" name="Picture 3"/>
          <p:cNvPicPr>
            <a:picLocks noChangeAspect="1"/>
          </p:cNvPicPr>
          <p:nvPr/>
        </p:nvPicPr>
        <p:blipFill>
          <a:blip r:embed="rId2"/>
          <a:stretch>
            <a:fillRect/>
          </a:stretch>
        </p:blipFill>
        <p:spPr>
          <a:xfrm>
            <a:off x="755576" y="1556792"/>
            <a:ext cx="5184576" cy="4964541"/>
          </a:xfrm>
          <a:prstGeom prst="rect">
            <a:avLst/>
          </a:prstGeom>
        </p:spPr>
      </p:pic>
      <p:sp>
        <p:nvSpPr>
          <p:cNvPr id="5" name="TextBox 4"/>
          <p:cNvSpPr txBox="1"/>
          <p:nvPr/>
        </p:nvSpPr>
        <p:spPr>
          <a:xfrm>
            <a:off x="6084168" y="3115090"/>
            <a:ext cx="2820392" cy="1785104"/>
          </a:xfrm>
          <a:prstGeom prst="rect">
            <a:avLst/>
          </a:prstGeom>
          <a:noFill/>
        </p:spPr>
        <p:txBody>
          <a:bodyPr wrap="square" rtlCol="0">
            <a:spAutoFit/>
          </a:bodyPr>
          <a:lstStyle/>
          <a:p>
            <a:pPr marL="285750" indent="-285750">
              <a:buFont typeface="Arial"/>
              <a:buChar char="•"/>
            </a:pPr>
            <a:r>
              <a:rPr lang="en-US" sz="2200" dirty="0"/>
              <a:t>Align short sequence reads to the reference transcriptome and genome first</a:t>
            </a:r>
          </a:p>
        </p:txBody>
      </p:sp>
    </p:spTree>
    <p:extLst>
      <p:ext uri="{BB962C8B-B14F-4D97-AF65-F5344CB8AC3E}">
        <p14:creationId xmlns:p14="http://schemas.microsoft.com/office/powerpoint/2010/main" val="2019100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solidFill>
                  <a:srgbClr val="FFFFFF"/>
                </a:solidFill>
              </a:rPr>
              <a:t>Reads mapping to exons</a:t>
            </a:r>
            <a:endParaRPr lang="en-US" sz="4000" dirty="0"/>
          </a:p>
        </p:txBody>
      </p:sp>
      <p:pic>
        <p:nvPicPr>
          <p:cNvPr id="5" name="Picture 4" descr="igv_snapsho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1412776"/>
            <a:ext cx="7056784" cy="5288895"/>
          </a:xfrm>
          <a:prstGeom prst="rect">
            <a:avLst/>
          </a:prstGeom>
        </p:spPr>
      </p:pic>
      <p:sp>
        <p:nvSpPr>
          <p:cNvPr id="4" name="TextBox 3">
            <a:extLst>
              <a:ext uri="{FF2B5EF4-FFF2-40B4-BE49-F238E27FC236}">
                <a16:creationId xmlns:a16="http://schemas.microsoft.com/office/drawing/2014/main" id="{B1FDDEF1-C520-9444-9751-10B7C99FA637}"/>
              </a:ext>
            </a:extLst>
          </p:cNvPr>
          <p:cNvSpPr txBox="1"/>
          <p:nvPr/>
        </p:nvSpPr>
        <p:spPr>
          <a:xfrm>
            <a:off x="6732240" y="5229200"/>
            <a:ext cx="2073424" cy="769441"/>
          </a:xfrm>
          <a:prstGeom prst="rect">
            <a:avLst/>
          </a:prstGeom>
          <a:noFill/>
        </p:spPr>
        <p:txBody>
          <a:bodyPr wrap="square" rtlCol="0">
            <a:spAutoFit/>
          </a:bodyPr>
          <a:lstStyle/>
          <a:p>
            <a:r>
              <a:rPr lang="en-US" sz="2200" dirty="0" err="1"/>
              <a:t>IGVtools</a:t>
            </a:r>
            <a:r>
              <a:rPr lang="en-US" sz="2200" dirty="0"/>
              <a:t> to view the alignment</a:t>
            </a:r>
          </a:p>
        </p:txBody>
      </p:sp>
    </p:spTree>
    <p:extLst>
      <p:ext uri="{BB962C8B-B14F-4D97-AF65-F5344CB8AC3E}">
        <p14:creationId xmlns:p14="http://schemas.microsoft.com/office/powerpoint/2010/main" val="2380893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solidFill>
                  <a:schemeClr val="bg1"/>
                </a:solidFill>
              </a:rPr>
              <a:t>Expression analysis</a:t>
            </a:r>
            <a:endParaRPr lang="en-US" sz="4000" dirty="0"/>
          </a:p>
        </p:txBody>
      </p:sp>
      <p:sp>
        <p:nvSpPr>
          <p:cNvPr id="4" name="TextBox 3"/>
          <p:cNvSpPr txBox="1"/>
          <p:nvPr/>
        </p:nvSpPr>
        <p:spPr>
          <a:xfrm>
            <a:off x="323528" y="1556792"/>
            <a:ext cx="8352928" cy="646331"/>
          </a:xfrm>
          <a:prstGeom prst="rect">
            <a:avLst/>
          </a:prstGeom>
          <a:noFill/>
        </p:spPr>
        <p:txBody>
          <a:bodyPr wrap="square" rtlCol="0">
            <a:spAutoFit/>
          </a:bodyPr>
          <a:lstStyle/>
          <a:p>
            <a:pPr marL="285750" indent="-285750">
              <a:buFont typeface="Arial"/>
              <a:buChar char="•"/>
            </a:pPr>
            <a:r>
              <a:rPr lang="en-US" dirty="0"/>
              <a:t>By comparing disease versus control, we can perform differential expression analysis and identify up- or down-regulated genes</a:t>
            </a:r>
          </a:p>
        </p:txBody>
      </p:sp>
      <p:pic>
        <p:nvPicPr>
          <p:cNvPr id="5" name="Picture 4" descr="igv_snapsho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2276872"/>
            <a:ext cx="6052896" cy="4536504"/>
          </a:xfrm>
          <a:prstGeom prst="rect">
            <a:avLst/>
          </a:prstGeom>
        </p:spPr>
      </p:pic>
      <p:sp>
        <p:nvSpPr>
          <p:cNvPr id="3" name="TextBox 2">
            <a:extLst>
              <a:ext uri="{FF2B5EF4-FFF2-40B4-BE49-F238E27FC236}">
                <a16:creationId xmlns:a16="http://schemas.microsoft.com/office/drawing/2014/main" id="{B95FD583-2DCB-D041-A284-CDBFCB793142}"/>
              </a:ext>
            </a:extLst>
          </p:cNvPr>
          <p:cNvSpPr txBox="1"/>
          <p:nvPr/>
        </p:nvSpPr>
        <p:spPr>
          <a:xfrm>
            <a:off x="971600" y="3140968"/>
            <a:ext cx="899605" cy="369332"/>
          </a:xfrm>
          <a:prstGeom prst="rect">
            <a:avLst/>
          </a:prstGeom>
          <a:noFill/>
        </p:spPr>
        <p:txBody>
          <a:bodyPr wrap="none" rtlCol="0">
            <a:spAutoFit/>
          </a:bodyPr>
          <a:lstStyle/>
          <a:p>
            <a:r>
              <a:rPr lang="en-US" b="1" i="1" u="sng" dirty="0">
                <a:solidFill>
                  <a:srgbClr val="00B0F0"/>
                </a:solidFill>
              </a:rPr>
              <a:t>Normal</a:t>
            </a:r>
          </a:p>
        </p:txBody>
      </p:sp>
      <p:sp>
        <p:nvSpPr>
          <p:cNvPr id="6" name="TextBox 5">
            <a:extLst>
              <a:ext uri="{FF2B5EF4-FFF2-40B4-BE49-F238E27FC236}">
                <a16:creationId xmlns:a16="http://schemas.microsoft.com/office/drawing/2014/main" id="{52BB15A1-60BE-9B40-B6DC-7D7B15099F56}"/>
              </a:ext>
            </a:extLst>
          </p:cNvPr>
          <p:cNvSpPr txBox="1"/>
          <p:nvPr/>
        </p:nvSpPr>
        <p:spPr>
          <a:xfrm>
            <a:off x="971599" y="4952389"/>
            <a:ext cx="923651" cy="369332"/>
          </a:xfrm>
          <a:prstGeom prst="rect">
            <a:avLst/>
          </a:prstGeom>
          <a:noFill/>
        </p:spPr>
        <p:txBody>
          <a:bodyPr wrap="none" rtlCol="0">
            <a:spAutoFit/>
          </a:bodyPr>
          <a:lstStyle/>
          <a:p>
            <a:r>
              <a:rPr lang="en-US" b="1" i="1" u="sng" dirty="0" err="1">
                <a:solidFill>
                  <a:srgbClr val="FF0000"/>
                </a:solidFill>
              </a:rPr>
              <a:t>Tumour</a:t>
            </a:r>
            <a:endParaRPr lang="en-US" b="1" i="1" u="sng" dirty="0">
              <a:solidFill>
                <a:srgbClr val="FF0000"/>
              </a:solidFill>
            </a:endParaRPr>
          </a:p>
        </p:txBody>
      </p:sp>
    </p:spTree>
    <p:extLst>
      <p:ext uri="{BB962C8B-B14F-4D97-AF65-F5344CB8AC3E}">
        <p14:creationId xmlns:p14="http://schemas.microsoft.com/office/powerpoint/2010/main" val="19829544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9404</TotalTime>
  <Words>1564</Words>
  <Application>Microsoft Macintosh PowerPoint</Application>
  <PresentationFormat>On-screen Show (4:3)</PresentationFormat>
  <Paragraphs>223</Paragraphs>
  <Slides>38</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Wingdings</vt:lpstr>
      <vt:lpstr>Office Theme</vt:lpstr>
      <vt:lpstr>PowerPoint Presentation</vt:lpstr>
      <vt:lpstr>Content</vt:lpstr>
      <vt:lpstr>Next-generation sequencing (NGS)</vt:lpstr>
      <vt:lpstr>NGS techniques</vt:lpstr>
      <vt:lpstr>Bulk RNA-seq data generation</vt:lpstr>
      <vt:lpstr>RNA-seq data analysis and application</vt:lpstr>
      <vt:lpstr>Short reads sequence alignment</vt:lpstr>
      <vt:lpstr>Reads mapping to exons</vt:lpstr>
      <vt:lpstr>Expression analysis</vt:lpstr>
      <vt:lpstr>Variant identification</vt:lpstr>
      <vt:lpstr>PCA and clustering</vt:lpstr>
      <vt:lpstr>Differential expression</vt:lpstr>
      <vt:lpstr>Pathway analysis</vt:lpstr>
      <vt:lpstr>Pathway analysis</vt:lpstr>
      <vt:lpstr>Identification of gene fusion events</vt:lpstr>
      <vt:lpstr>Alternative splicing</vt:lpstr>
      <vt:lpstr>Coexpression</vt:lpstr>
      <vt:lpstr>Long noncoding RNAs (LncRNA)</vt:lpstr>
      <vt:lpstr>What are lncRNAs?</vt:lpstr>
      <vt:lpstr>LncRNAs and hallmarks of cancer</vt:lpstr>
      <vt:lpstr>LncRNA example: MALAT1</vt:lpstr>
      <vt:lpstr>l_LNC14112, a novel lncRNA</vt:lpstr>
      <vt:lpstr>RNA-seq</vt:lpstr>
      <vt:lpstr>Single cell -omics</vt:lpstr>
      <vt:lpstr>ScRNA-seq workflow</vt:lpstr>
      <vt:lpstr>General workflow – 10x</vt:lpstr>
      <vt:lpstr>PowerPoint Presentation</vt:lpstr>
      <vt:lpstr>Main applications using scRNA-seq in cancer</vt:lpstr>
      <vt:lpstr>scRNA-seq example #1 - overview</vt:lpstr>
      <vt:lpstr>Sub-clustering of major cell types</vt:lpstr>
      <vt:lpstr>Sub-clustering of major cell types</vt:lpstr>
      <vt:lpstr>scRNA-seq example #2 – tumour cells</vt:lpstr>
      <vt:lpstr>scRNA-seq example #3 – all cells</vt:lpstr>
      <vt:lpstr>Intra- and inter-tumor heterogeneity of epithelial cells</vt:lpstr>
      <vt:lpstr>Non-negative matrix factorization to identify distinct gene programmes</vt:lpstr>
      <vt:lpstr>Distinct changes in non-cancer cells between tumour and normal samples</vt:lpstr>
      <vt:lpstr>scRNA-seq</vt:lpstr>
      <vt:lpstr>Suggested reading if interested</vt:lpstr>
    </vt:vector>
  </TitlesOfParts>
  <Company>Queen Mary's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yeung01</dc:creator>
  <cp:lastModifiedBy>Naomi Torrisi</cp:lastModifiedBy>
  <cp:revision>705</cp:revision>
  <dcterms:created xsi:type="dcterms:W3CDTF">2011-10-20T17:15:35Z</dcterms:created>
  <dcterms:modified xsi:type="dcterms:W3CDTF">2025-09-23T20:25:49Z</dcterms:modified>
</cp:coreProperties>
</file>